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434" r:id="rId1"/>
  </p:sldMasterIdLst>
  <p:notesMasterIdLst>
    <p:notesMasterId r:id="rId23"/>
  </p:notesMasterIdLst>
  <p:sldIdLst>
    <p:sldId id="256" r:id="rId2"/>
    <p:sldId id="260" r:id="rId3"/>
    <p:sldId id="257" r:id="rId4"/>
    <p:sldId id="262" r:id="rId5"/>
    <p:sldId id="261" r:id="rId6"/>
    <p:sldId id="263" r:id="rId7"/>
    <p:sldId id="264" r:id="rId8"/>
    <p:sldId id="265" r:id="rId9"/>
    <p:sldId id="266" r:id="rId10"/>
    <p:sldId id="267" r:id="rId11"/>
    <p:sldId id="278" r:id="rId12"/>
    <p:sldId id="268" r:id="rId13"/>
    <p:sldId id="269" r:id="rId14"/>
    <p:sldId id="282" r:id="rId15"/>
    <p:sldId id="270" r:id="rId16"/>
    <p:sldId id="280" r:id="rId17"/>
    <p:sldId id="279" r:id="rId18"/>
    <p:sldId id="271" r:id="rId19"/>
    <p:sldId id="275" r:id="rId20"/>
    <p:sldId id="283" r:id="rId21"/>
    <p:sldId id="272" r:id="rId22"/>
  </p:sldIdLst>
  <p:sldSz cx="12192000" cy="6858000"/>
  <p:notesSz cx="6858000" cy="9144000"/>
  <p:embeddedFontLst>
    <p:embeddedFont>
      <p:font typeface="Cambria" panose="02040503050406030204" pitchFamily="18"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
      <p:font typeface="Wingdings 3" panose="05040102010807070707" pitchFamily="18" charset="2"/>
      <p:regular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18E"/>
    <a:srgbClr val="00305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89" autoAdjust="0"/>
    <p:restoredTop sz="94660"/>
  </p:normalViewPr>
  <p:slideViewPr>
    <p:cSldViewPr snapToGrid="0">
      <p:cViewPr varScale="1">
        <p:scale>
          <a:sx n="78" d="100"/>
          <a:sy n="78" d="100"/>
        </p:scale>
        <p:origin x="94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13</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4110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602644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44066087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8239664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9632678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9461909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713697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75399799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5446460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50646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8064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825657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75136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5245549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518505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112054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285810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1330205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234097342"/>
      </p:ext>
    </p:extLst>
  </p:cSld>
  <p:clrMap bg1="dk1" tx1="lt1" bg2="dk2" tx2="lt2" accent1="accent1" accent2="accent2" accent3="accent3" accent4="accent4" accent5="accent5" accent6="accent6" hlink="hlink" folHlink="folHlink"/>
  <p:sldLayoutIdLst>
    <p:sldLayoutId id="2147484435" r:id="rId1"/>
    <p:sldLayoutId id="2147484436" r:id="rId2"/>
    <p:sldLayoutId id="2147484437" r:id="rId3"/>
    <p:sldLayoutId id="2147484438" r:id="rId4"/>
    <p:sldLayoutId id="2147484439" r:id="rId5"/>
    <p:sldLayoutId id="2147484440" r:id="rId6"/>
    <p:sldLayoutId id="2147484441" r:id="rId7"/>
    <p:sldLayoutId id="2147484442" r:id="rId8"/>
    <p:sldLayoutId id="2147484443" r:id="rId9"/>
    <p:sldLayoutId id="2147484444" r:id="rId10"/>
    <p:sldLayoutId id="2147484445" r:id="rId11"/>
    <p:sldLayoutId id="2147484446" r:id="rId12"/>
    <p:sldLayoutId id="2147484447" r:id="rId13"/>
    <p:sldLayoutId id="2147484448" r:id="rId14"/>
    <p:sldLayoutId id="2147484449" r:id="rId15"/>
    <p:sldLayoutId id="2147484450" r:id="rId16"/>
    <p:sldLayoutId id="214748445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0" y="0"/>
            <a:ext cx="12190815" cy="6949440"/>
          </a:xfrm>
          <a:prstGeom prst="rect">
            <a:avLst/>
          </a:prstGeom>
          <a:noFill/>
          <a:ln>
            <a:noFill/>
          </a:ln>
        </p:spPr>
      </p:pic>
      <p:sp>
        <p:nvSpPr>
          <p:cNvPr id="99" name="Google Shape;99;p1"/>
          <p:cNvSpPr txBox="1"/>
          <p:nvPr/>
        </p:nvSpPr>
        <p:spPr>
          <a:xfrm>
            <a:off x="2472902" y="3346704"/>
            <a:ext cx="7246189" cy="19389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lang="en-IN" sz="2800" b="1" dirty="0">
              <a:solidFill>
                <a:schemeClr val="dk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Calibri"/>
              <a:sym typeface="Calibri"/>
            </a:endParaRPr>
          </a:p>
          <a:p>
            <a:pPr marL="0" marR="0" lvl="0" indent="0" algn="ctr" rtl="0">
              <a:spcBef>
                <a:spcPts val="0"/>
              </a:spcBef>
              <a:spcAft>
                <a:spcPts val="0"/>
              </a:spcAft>
              <a:buNone/>
            </a:pPr>
            <a:r>
              <a:rPr lang="en-IN" sz="2800" b="1" dirty="0">
                <a:solidFill>
                  <a:schemeClr val="dk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Calibri"/>
                <a:sym typeface="Calibri"/>
              </a:rPr>
              <a:t>Analysis of  The Used Car Market Trends</a:t>
            </a:r>
          </a:p>
          <a:p>
            <a:pPr marL="0" marR="0" lvl="0" indent="0" algn="ctr" rtl="0">
              <a:spcBef>
                <a:spcPts val="0"/>
              </a:spcBef>
              <a:spcAft>
                <a:spcPts val="0"/>
              </a:spcAft>
              <a:buNone/>
            </a:pPr>
            <a:r>
              <a:rPr lang="en-IN" sz="2800" b="1" dirty="0">
                <a:solidFill>
                  <a:schemeClr val="dk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Calibri"/>
                <a:sym typeface="Calibri"/>
              </a:rPr>
              <a:t>on </a:t>
            </a:r>
          </a:p>
          <a:p>
            <a:pPr marL="0" marR="0" lvl="0" indent="0" algn="ctr" rtl="0">
              <a:spcBef>
                <a:spcPts val="0"/>
              </a:spcBef>
              <a:spcAft>
                <a:spcPts val="0"/>
              </a:spcAft>
              <a:buNone/>
            </a:pPr>
            <a:endParaRPr lang="en-IN" sz="3600" b="1" dirty="0">
              <a:solidFill>
                <a:schemeClr val="accent1">
                  <a:lumMod val="75000"/>
                </a:schemeClr>
              </a:solidFill>
              <a:effectLst>
                <a:outerShdw blurRad="38100" dist="38100" dir="2700000" algn="tl">
                  <a:srgbClr val="000000">
                    <a:alpha val="43137"/>
                  </a:srgbClr>
                </a:outerShdw>
              </a:effectLst>
              <a:latin typeface="Calibri"/>
              <a:cs typeface="Calibri"/>
              <a:sym typeface="Calibri"/>
            </a:endParaRPr>
          </a:p>
        </p:txBody>
      </p:sp>
      <p:sp>
        <p:nvSpPr>
          <p:cNvPr id="2" name="TextBox 1"/>
          <p:cNvSpPr txBox="1"/>
          <p:nvPr/>
        </p:nvSpPr>
        <p:spPr>
          <a:xfrm>
            <a:off x="8569723" y="5517830"/>
            <a:ext cx="2580058" cy="369332"/>
          </a:xfrm>
          <a:prstGeom prst="rect">
            <a:avLst/>
          </a:prstGeom>
          <a:noFill/>
        </p:spPr>
        <p:txBody>
          <a:bodyPr wrap="square" rtlCol="0">
            <a:spAutoFit/>
          </a:bodyPr>
          <a:lstStyle/>
          <a:p>
            <a:r>
              <a:rPr lang="en-US" sz="1800"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By :- </a:t>
            </a:r>
            <a:r>
              <a:rPr lang="en-US"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Rajeshwar Jadhav</a:t>
            </a:r>
            <a:endParaRPr lang="en-US" sz="1800"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3" name="TextBox 2"/>
          <p:cNvSpPr txBox="1"/>
          <p:nvPr/>
        </p:nvSpPr>
        <p:spPr>
          <a:xfrm>
            <a:off x="4873752" y="4700881"/>
            <a:ext cx="2761488" cy="584775"/>
          </a:xfrm>
          <a:prstGeom prst="rect">
            <a:avLst/>
          </a:prstGeom>
          <a:noFill/>
        </p:spPr>
        <p:txBody>
          <a:bodyPr wrap="square" rtlCol="0">
            <a:spAutoFit/>
          </a:bodyPr>
          <a:lstStyle/>
          <a:p>
            <a:r>
              <a:rPr lang="en-US" sz="3200" b="1" dirty="0">
                <a:solidFill>
                  <a:srgbClr val="00518E"/>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CARZ 4 SALE</a:t>
            </a:r>
          </a:p>
        </p:txBody>
      </p:sp>
    </p:spTree>
  </p:cSld>
  <p:clrMapOvr>
    <a:masterClrMapping/>
  </p:clrMapOvr>
  <mc:AlternateContent xmlns:mc="http://schemas.openxmlformats.org/markup-compatibility/2006" xmlns:p14="http://schemas.microsoft.com/office/powerpoint/2010/main">
    <mc:Choice Requires="p14">
      <p:transition spd="slow" p14:dur="4000" advClick="0">
        <p:randomBar dir="vert"/>
      </p:transition>
    </mc:Choice>
    <mc:Fallback xmlns="">
      <p:transition spd="slow" advClick="0">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fill="hold"/>
                                        <p:tgtEl>
                                          <p:spTgt spid="99"/>
                                        </p:tgtEl>
                                        <p:attrNameLst>
                                          <p:attrName>ppt_x</p:attrName>
                                        </p:attrNameLst>
                                      </p:cBhvr>
                                      <p:tavLst>
                                        <p:tav tm="0">
                                          <p:val>
                                            <p:strVal val="#ppt_x"/>
                                          </p:val>
                                        </p:tav>
                                        <p:tav tm="100000">
                                          <p:val>
                                            <p:strVal val="#ppt_x"/>
                                          </p:val>
                                        </p:tav>
                                      </p:tavLst>
                                    </p:anim>
                                    <p:anim calcmode="lin" valueType="num">
                                      <p:cBhvr additive="base">
                                        <p:cTn id="8" dur="500" fill="hold"/>
                                        <p:tgtEl>
                                          <p:spTgt spid="9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000"/>
                                        <p:tgtEl>
                                          <p:spTgt spid="3"/>
                                        </p:tgtEl>
                                      </p:cBhvr>
                                    </p:animEffect>
                                  </p:childTnLst>
                                </p:cTn>
                              </p:par>
                              <p:par>
                                <p:cTn id="12" presetID="22" presetClass="entr" presetSubtype="4" fill="hold" grpId="0" nodeType="withEffect">
                                  <p:stCondLst>
                                    <p:cond delay="175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2"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527048" cy="707886"/>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Categorical </a:t>
            </a:r>
          </a:p>
          <a:p>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Column</a:t>
            </a:r>
          </a:p>
        </p:txBody>
      </p:sp>
      <p:sp>
        <p:nvSpPr>
          <p:cNvPr id="3" name="TextBox 2"/>
          <p:cNvSpPr txBox="1"/>
          <p:nvPr/>
        </p:nvSpPr>
        <p:spPr>
          <a:xfrm>
            <a:off x="1750276" y="242517"/>
            <a:ext cx="8591588" cy="707886"/>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Top 10 States which are having the highest number of cars for listings for sale.</a:t>
            </a:r>
          </a:p>
        </p:txBody>
      </p:sp>
      <p:sp>
        <p:nvSpPr>
          <p:cNvPr id="5" name="AutoShape 2" descr="data:image/png;base64,iVBORw0KGgoAAAANSUhEUgAABQkAAAHqCAYAAACnYcjKAAAAOXRFWHRTb2Z0d2FyZQBNYXRwbG90bGliIHZlcnNpb24zLjkuMiwgaHR0cHM6Ly9tYXRwbG90bGliLm9yZy8hTgPZAAAACXBIWXMAAA9hAAAPYQGoP6dpAACKgUlEQVR4nOzdeVxV1f7/8fdhnhFRBBQBRZzAKcy0borzGA6VZZloVk6Veksz0zBny6G0NC2HNLXM4ZYaaipmmQYqhTlk5lRBqCkIKijs3x9+Ob9OOGHCUc/r+Xicx4Oz1tprf/YR7qU3a+1tMgzDEAAAAAAAAACbZWftAgAAAAAAAABYFyEhAAAAAAAAYOMICQEAAAAAAAAbR0gIAAAAAAAA2DhCQgAAAAAAAMDGERICAAAAAAAANo6QEAAAAAAAALBxhIQAAAAAAACAjSMkBAAAAAAAAGwcISEAAChxJpPphl4JCQnFXstHH32kxx57TFWrVpWdnZ1CQkKuOjYrK0sDBw5UYGCgXFxcVKdOHS1duvSGzhMXFyeTySQ/Pz+dPXu2UH9ISIjat29/s5fxr8yfP18mk0lJSUlWOX9R7d69W40bN5a3t7dMJpOmTZt2zfGZmZkaO3asoqKi5OXlJWdnZ4WEhKhXr17atWtXidRsMpk0YMCAa45p0qSJmjRpUqR59+7dq7i4OB05cqRQX2xs7DW/n63tRj6TW+H48ePq16+fwsPD5erqqtKlSysyMlLPPPOMjh8/bh63du1axcXF/atzLV68+LrfjwAA3K4crF0AAACwPd99953F+9GjR2vz5s3atGmTRXuNGjWKvZaFCxcqLS1N9957r/Lz83Xx4sWrju3cubMSExM1YcIEhYeHa/HixXr88ceVn5+vbt263dD5Tpw4oUmTJmn06NG36hJsTq9evZSdna2lS5fKx8fnmkHYoUOH1LJlS6Wnp6tPnz4aNWqUPDw8dOTIEX366ae65557dObMGXl7e5fcBVzFe++9V+Rj9u7dq1GjRqlJkyaFPocRI0boxRdfvEXV3Zl+++031atXT6VKldJ///tfVa1aVRkZGdq7d68+/fRT/frrrwoKCpJ0OSR89913/1VQuHjxYu3Zs0cDBw68NRcAAEAJIiQEAAAl7r777rN4X7ZsWdnZ2RVqLwnr1q2Tnd3lzRXt27fXnj17rjhu7dq12rBhgzkYlKTo6GgdPXpUL7/8srp27Sp7e/vrnq9169aaOnWq+vfvL39//1t3IXeAc+fOyc3N7V/Ps2fPHj3zzDNq06bNNcfl5eWpU6dOOnnypL777jtFRESY+xo3bqwePXroyy+/lKOj47+u6eLFizKZTHJwuPlfr291KF65cuVbOt+daM6cOTp58qS+//57hYaGmts7duyoV199Vfn5+VasDgCA2wvbjQEAwG3pr7/+Ur9+/VS+fHk5OTmpUqVKGj58uHJycizGFWxZfP/99xUeHi5nZ2fVqFHjhrcBFwSE17Ny5Up5eHjokUcesWjv2bOn/vjjD+3YseOG5hkzZowuXbp03dVKCQkJV9xyfeTIEZlMJs2fP9/cFhsbKw8PD+3fv1+tWrWSu7u7AgICNGHCBEnS9u3b9cADD8jd3V3h4eFasGDBFc95+vRp9ezZU6VLl5a7u7s6dOigX3/9tdC4r776Ss2aNZOXl5fc3Nx0//33a+PGjRZjCrZX79q1Sw8//LB8fHyuG1rt2bNHMTEx8vHxMW/n/nutBduiL126pJkzZ5q3pV/NqlWrlJKSomHDhlkEhH/Xpk0bc3D5yy+/qGfPnqpSpYrc3NxUvnx5dejQQSkpKRbHFPzbLFy4UP/9739Vvnx5OTs765dffrnm9V3PlbYbz5w5U7Vr15aHh4c8PT1VrVo1vfrqq5Iufx4F34/R0dHmz6Pge+NK240Lfl4WLlyo6tWry83NTbVr19bq1asL1fO///1PtWrVkrOzsypVqqS3337b/O/6d8uWLVODBg3k7e0tNzc3VapUSb169brh677Wz+6RI0fk4OCg8ePHFzru66+/lslk0rJly64696lTp2RnZyc/P78r9hf8/MfGxurdd9+VZHk7hIJt3O+++64efPBB+fn5yd3dXZGRkZo0aZLFyuMmTZpozZo1Onr0qMUcBXJzczVmzBhVq1ZNzs7OKlu2rHr27KkTJ07c8GcFAEBxIiQEAAC3nQsXLig6OlofffSRBg8erDVr1ujJJ5/UpEmT1Llz50LjP//8c73zzjt644039Nlnnyk4OFiPP/64Pvvss1tW0549e1S9evVCK8Vq1apl7r8RwcHB6tevnz788EP9/PPPt6y+ixcvqnPnzmrXrp3+97//qU2bNho2bJheffVV9ejRQ7169dLKlStVtWpVxcbGaufOnYXmePrpp2VnZ2e+r9r333+vJk2a6MyZM+YxixYtUsuWLeXl5aUFCxbo008/VenSpdWqVatCQaF0eYt2WFiYli1bplmzZl21/gMHDqhRo0b66aef9M4772jFihWqUaOGYmNjNWnSJElSu3btzFvVH374YX333XeFtq7/3fr16yVdXjV2I/744w/5+vpqwoQJio+P17vvvisHBwc1aNBABw4cKDR+2LBhOnbsmGbNmqUvvvjiqkHUzVq6dKn69eunxo0ba+XKlVq1apUGDRqk7OxsSZc/j3Hjxkm6HGIVfB7t2rW75rxr1qzRjBkz9MYbb2j58uUqXbq0OnXqZBEIx8fHq3PnzvL19dUnn3yiSZMmacmSJYUC5u+++05du3ZVpUqVtHTpUq1Zs0YjR47UpUuXbugar/ezGxISooceekizZs1SXl6exbEzZsxQYGCgOnXqdNX5GzZsqPz8fHXu3Fnr1q1TZmbmFceNGDFCDz/8sPmaCl4BAQGSLm9b79atmxYuXKjVq1fr6aef1ptvvqnnnnvOPMd7772n+++/X/7+/hZzSFJ+fr5iYmI0YcIEdevWTWvWrNGECRO0YcMGNWnSROfPn7+hzwsAgGJlAAAAWFmPHj0Md3d38/tZs2YZkoxPP/3UYtzEiRMNScb69evNbZIMV1dXIy0tzdx26dIlo1q1akZYWFiR6mjXrp0RHBx8xb4qVaoYrVq1KtT+xx9/GJKMcePGXXPu119/3ZBknDhxwjh58qTh7e1tdOnSxdwfHBxstGvXzvx+8+bNhiRj8+bNFvMcPnzYkGTMmzfP3NajRw9DkrF8+XJz28WLF42yZcsakoxdu3aZ20+dOmXY29sbgwcPNrfNmzfPkGR06tTJ4lzffvutIckYM2aMYRiGkZ2dbZQuXdro0KGDxbi8vDyjdu3axr333lvoekeOHHnNz6XAY489Zjg7OxvHjh2zaG/Tpo3h5uZmnDlzxtwmyejfv/9152zdurUhybhw4cIN1fBPly5dMnJzc40qVaoYgwYNMrcX/Ns8+OCDNzzXjdTcuHFjo3Hjxub3AwYMMEqVKnXNY5YtW3bF7xPDuPx98c/vZ0lGuXLljMzMTHNbWlqaYWdnZ4wfP97cVr9+fSMoKMjIyckxt509e9bw9fU1/v6fEG+99ZYhyeLf50bd6M9uwee9cuVKc9vvv/9uODg4GKNGjbrmOfLz843nnnvOsLOzMyQZJpPJqF69ujFo0CDj8OHDFmP79+9v3Mh/HuXl5RkXL140PvroI8Pe3t7466+/zH1X+9+QJUuWFPoZNQzDSExMNCQZ77333nXPCwBAcWMlIQAAuO1s2rRJ7u7u5pU9BWJjYyWp0Iq1Zs2aqVy5cub39vb26tq1q3755Rf99ttvt6yua21tvVbfP/n6+mro0KFavnz5DW9Tvh6TyaS2bdua3zs4OCgsLEwBAQGqW7euub106dLy8/PT0aNHC83xxBNPWLxv1KiRgoODtXnzZknStm3b9Ndff6lHjx66dOmS+ZWfn6/WrVsrMTHRvMqtQJcuXW6o/k2bNqlZs2bmh0gUiI2N1blz5665YvBWuXTpksaNG6caNWrIyclJDg4OcnJy0sGDB7Vv375C42/02m7WvffeqzNnzujxxx/X//73P508efKWzBsdHS1PT0/z+3Llyll8T2RnZyspKUkdO3aUk5OTeZyHh4c6dOhgMVf9+vUlSY8++qg+/fRT/f7770Wq5UZ+dps0aaLatWubtwNL0qxZs2QymfTss89ec36TyaRZs2bp119/1XvvvaeePXvq4sWLmjp1qmrWrKktW7bcUJ27d+/WQw89JF9fX9nb28vR0VFPPfWU8vLybmhF8OrVq1WqVCl16NDB4menTp068vf3L5EnuQMAcD2EhAAA4LZz6tQp+fv7Fwre/Pz85ODgoFOnTlm0X+kBIAVt/xx7s3x9fa84119//SXpcvhWFAMHDlRgYKCGDBlyS+pzc3OTi4uLRZuTk9MV63JyctKFCxcKtV/tcyy47j///FPS5a2+jo6OFq+JEyfKMAzz51GgYLvm9Zw6deqKYwMDA839RVWxYkVJ0uHDh29o/ODBgzVixAh17NhRX3zxhXbs2KHExETVrl37ittBb/Tablb37t01d+5cHT16VF26dJGfn58aNGigDRs2/Kt5fX19C7U5Ozubr/H06dMyDMMivCvwz7YHH3xQq1at0qVLl/TUU0+pQoUKioiI0JIlS26olhv92X3hhRe0ceNGHThwQBcvXtScOXP08MMP3/DDf4KDg9W3b199+OGHOnjwoD755BNduHBBL7/88nWPPXbsmP7zn//o999/19tvv62tW7cqMTHRHFreyFbhP//8U2fOnJGTk1Ohn520tLRbFgADAPBv8HRjAABw2/H19dWOHTtkGIZFUJienq5Lly6pTJkyFuPT0tIKzVHQdqVA5GZERkZqyZIlunTpksV9CQseanG1B2Ncjaurq+Li4vTss89qzZo1hfoLAr9/PqilOMOEq32OYWFhkmT+3KdPn37VJ1H/M0S60RWWvr6+Sk1NLdT+xx9/WJy7KFq1aqXZs2dr1apVeuWVV647ftGiRXrqqafM9/krcPLkSZUqVarQ+KKsHr1ZPXv2VM+ePZWdna2vv/5ar7/+utq3b6+ff/5ZwcHBxXJOHx8fmUwmcyj8d1f6HomJiVFMTIxycnK0fft2jR8/Xt26dVNISIgaNmx4zXPd6M9ut27dNHToUL377ru67777lJaWpv79+xf10sweffRRjR8//obuJbpq1SplZ2drxYoVFp95cnLyDZ+vTJky8vX1VXx8/BX7/76yEwAAa2ElIQAAuO00a9ZMWVlZWrVqlUX7Rx99ZO7/u40bN1oEGnl5efrkk09UuXJlVahQ4ZbU1KlTJ2VlZWn58uUW7QsWLFBgYKAaNGhQ5Dl79eql6tWr65VXXlF+fr5FX8FTaX/88UeL9s8//7zI57lRH3/8scX7bdu26ejRo+Yn7t5///0qVaqU9u7dq6ioqCu+/r49tSiaNWumTZs2mUPBAh999JHc3NyuGkpeS0xMjCIjI68ZBq1bt07nzp2TdDn0c3Z2tuhfs2ZNkbfQFgd3d3e1adNGw4cPV25urn766SdJMtd7Kx984e7urqioKK1atUq5ubnm9qysrCs+BbmAs7OzGjdurIkTJ0q6vEX3em70Z9fFxUXPPvusFixYoClTpqhOnTq6//77rzv/lYLngms5fvy4eaVqQf1S4c+yIAz++/eGYRiaM2dOoXn/viLz79q3b69Tp04pLy/vij83VatWve61AABQ3FhJCAAAbjtPPfWU3n33XfXo0UNHjhxRZGSkvvnmG40bN05t27ZV8+bNLcaXKVNGTZs21YgRI+Tu7q733ntP+/fv19KlS697rr1792rv3r2SLq9gOnfunPnJqjVq1FCNGjUkSW3atFGLFi3Ut29fZWZmKiwsTEuWLFF8fLwWLVoke3v7Il+nvb29xo0bZ346a8GTkqXLWy6bN2+u8ePHy8fHR8HBwdq4caNWrFhR5PPcqKSkJPXu3VuPPPKIjh8/ruHDh6t8+fLq16+fpMv3pJs+fbp69Oihv/76Sw8//LD8/Px04sQJ/fDDDzpx4oRmzpx5U+d+/fXXtXr1akVHR2vkyJEqXbq0Pv74Y61Zs0aTJk2St7d3kee0t7fXypUr1bJlSzVs2FB9+/ZVdHS03N3ddfToUX322Wf64osvdPr0aUmXg5z58+erWrVqqlWrlnbu3Kk333zzlgXNhw4duuITt//+ffZ3zzzzjFxdXXX//fcrICBAaWlpGj9+vLy9vc33AixYwTp79mx5enrKxcVFoaGh/3oF7RtvvKF27dqpVatWevHFF5WXl6c333xTHh4eFlvKR44cqd9++03NmjVThQoVdObMGb399ttydHRU48aNr3ueovzs9uvXT5MmTdLOnTv1wQcf3NB1jB07Vt9++626du2qOnXqyNXVVYcPH9aMGTN06tQpvfnmm+axkZGRkqSJEyeqTZs2sre3V61atdSiRQs5OTnp8ccf15AhQ3ThwgXNnDnT/H3zd5GRkVqxYoVmzpype+65R3Z2doqKitJjjz2mjz/+WG3bttWLL76oe++9V46Ojvrtt9+0efNmxcTEXPMpzQAAlAjrPjcFAACg8NONDePyU3j79OljBAQEGA4ODkZwcLAxbNiwQk+q1f89Nfa9994zKleubDg6OhrVqlUzPv744xs6d8FTeK/0ev311y3Gnj171njhhRcMf39/w8nJyahVq5axZMmSIp3nxIkThfoaNWpkSLJ4urFhGEZqaqrx8MMPG6VLlza8vb2NJ5980khKSrri043/+fkZxuWn5dasWbNQ+z+fpFzwdOP169cb3bt3N0qVKmW4uroabdu2NQ4ePFjo+C1bthjt2rUzSpcubTg6Ohrly5c32rVrZyxbtuyGrvdqUlJSjA4dOhje3t6Gk5OTUbt2bYvrLKAbfLpxgTNnzhijR4826tWrZ3h4eBiOjo5GxYoVjSeffNL49ttvzeNOnz5tPP3004afn5/h5uZmPPDAA8bWrVsLPXW44Gm7f7/e67na99jfv8/+eZ4FCxYY0dHRRrly5QwnJycjMDDQePTRR40ff/zRYu5p06YZoaGhhr29vcX3xtWebnylzy44ONjo0aOHRdvKlSuNyMhIw8nJyahYsaIxYcIE44UXXjB8fHzMY1avXm20adPGKF++vOHk5GT4+fkZbdu2NbZu3XpDn0lRf3abNGlilC5d2jh37tx15zcMw9i+fbvRv39/o3bt2kbp0qUNe3t7o2zZskbr1q2NtWvXWozNyckxevfubZQtW9YwmUyGJPMTkL/44gujdu3ahouLi1G+fHnj5ZdfNr788stCT5b+66+/jIcfftgoVaqUeY4CFy9eNN566y3zPB4eHka1atWM55577oo/ZwAAlDSTYRhGCeWRAAAAt5zJZFL//v01Y8YMa5cC3NUuXryoOnXqqHz58lq/fn2Jnz89PV3BwcF6/vnnNWnSpBI/PwAAdzu2GwMAAAAo5Omnn1aLFi3MW51nzZqlffv26e233y7ROn777Tf9+uuvevPNN2VnZ6cXX3yxRM8PAICtICQEAAAAUMjZs2f10ksv6cSJE3J0dFS9evW0du3aQvcELW4ffPCB3njjDYWEhOjjjz9W+fLlS/T8AADYCrYbAwAAAAAAADbOztoFAAAAAAAAALAuQkIAAAAAAADAxhESAgAAAAAAADaOB5fgivLz8/XHH3/I09NTJpPJ2uUAAAAAAADgJhiGobNnzyowMFB2dldfL0hIiCv6448/FBQUZO0yAAAAAAAAcAscP35cFSpUuGo/ISGuyNPTU9LlbyAvLy8rVwMAAAAAAICbkZmZqaCgIHPWczWEhLiigi3GXl5ehIQAAAAAAAB3uOvdTo4HlwAAAAAAAAA2jpWEuKbU/d2U5eFo7TIAAAAAAACKVWCNldYuwapYSQgAAAAAAADYOEJCAAAAAAAAwMYREgIAAAAAAAA2jpAQAAAAAAAAsHGEhAAAAAAAAICNIyQEAAAAAAAAbBwhIQAAAAAAAGDjCAkBAAAAAAAAG0dICAAAAAAAANg4QkIAAAAAAADg/5w9e1YDBw5UcHCwXF1d1ahRIyUmJpr7DcNQXFycAgMD5erqqiZNmuinn36yYsW3BiHhHSghIUEmk0lnzpyxdikAAAAAAAB3ld69e2vDhg1auHChUlJS1LJlSzVv3ly///67JGnSpEmaMmWKZsyYocTERPn7+6tFixY6e/aslSv/d+76kDA2NlYdO3a0aPvss8/k4uKiSZMmWaeo/zN//nyVKlXKqjUAAAAAAADgsvPnz2v58uWaNGmSHnzwQYWFhSkuLk6hoaGaOXOmDMPQtGnTNHz4cHXu3FkRERFasGCBzp07p8WLF1u7/H/lrg8J/+mDDz7QE088oRkzZmjIkCFFPt4wDF26dKkYKgMAAAAAAIA1Xbp0SXl5eXJxcbFod3V11TfffKPDhw8rLS1NLVu2NPc5OzurcePG2rZtW0mXe0vZVEg4adIkDRgwQIsXL1bv3r0lSYsWLVJUVJQ8PT3l7++vbt26KT093XxMwdbedevWKSoqSs7Oztq6dauaNGmiF154QUOGDFHp0qXl7++vuLg4i/NNmTJFkZGRcnd3V1BQkPr166esrCzzvD179lRGRoZMJpNMJpP5+OvV9E/nz59Xu3btdN999+mvv/7SqVOn9Pjjj6tChQpyc3NTZGSklixZcms/TAAAAAAAgLuMp6enGjZsqNGjR+uPP/5QXl6eFi1apB07dig1NVVpaWmSpHLlylkcV65cOXPfncpmQsJXXnlFo0eP1urVq9WlSxdze25urkaPHq0ffvhBq1at0uHDhxUbG1vo+CFDhmj8+PHat2+fatWqJUlasGCB3N3dtWPHDk2aNElvvPGGNmzYYD7Gzs5O77zzjvbs2aMFCxZo06ZN5tWLjRo10rRp0+Tl5aXU1FSlpqbqpZdeKlJNkpSRkaGWLVsqNzdXGzduVOnSpXXhwgXdc889Wr16tfbs2aNnn31W3bt3144dO676+eTk5CgzM9PiBQAAAAAAYGsWLlwowzBUvnx5OTs765133lG3bt1kb29vHmMymSyOMQyjUNudxmQYhmHtIopTbGyslixZYg7RmjZtes3xiYmJuvfee3X27Fl5eHgoISFB0dHRWrVqlWJiYszjmjRpory8PG3dutXcdu+996pp06aaMGHCFedetmyZ+vbtq5MnT0q6fE/CgQMHXvcBJFeraf/+/eratasqV66sJUuWyMnJ6apztGvXTtWrV9dbb711xf64uDiNGjWqUPv+He3k6eF4zfoAAAAAAADudIE1Vlq8z87OVmZmpgICAtS1a1dlZWVp+vTpqly5snbt2qW6deuax8bExKhUqVJasGBBSZd9XZmZmfL29lZGRoa8vLyuOs4mVhLWqlVLISEhGjlyZKEnzezevVsxMTEKDg6Wp6enmjRpIkk6duyYxbioqKgrzvt3AQEBFtuCN2/erBYtWqh8+fLy9PTUU089pVOnTik7O/ua9d5oTc2bN1elSpX06aefWgSEeXl5Gjt2rGrVqiVfX195eHho/fr1hY7/u2HDhikjI8P8On78+DVrBAAAAAAAuJu5u7srICBAp0+f1rp16xQTE6PQ0FD5+/tb7CTNzc3Vli1b1KhRIytW++/ZREhYvnx5bdmyRampqWrdurU5KMzOzlbLli3l4eGhRYsWKTExUStXXk6Nc3NzLeZwd3cvNK+jo+UKO5PJpPz8fEnS0aNH1bZtW0VERGj58uXauXOn3n33XUnSxYsXr1prUWpq166dtm7dqr1791q0T548WVOnTtWQIUO0adMmJScnq1WrVoWO/ztnZ2d5eXlZvAAAAAAAAGzNunXrFB8fr8OHD2vDhg2Kjo5W1apV1bNnT5lMJg0cOFDjxo3TypUrtWfPHsXGxsrNzU3dunWzdun/ioO1CygpFStW1JYtWxQdHa2WLVtq3bp1OnjwoE6ePKkJEyYoKChIkpSUlHRLzpeUlKRLly5p8uTJsrO7nMV++umnFmOcnJyUl5dn0bZ///4brmnChAny8PBQs2bNlJCQoBo1akiStm7dqpiYGD355JOSpPz8fB08eFDVq1e/JdcGAAAAAABwt8rIyNCwYcP022+/qXTp0urSpYvGjh1rXiw2ZMgQnT9/Xv369dPp06fVoEEDrV+/Xp6enlau/N+xiZWEBSpUqKCEhASdOnVKLVu2VJkyZeTk5KTp06fr119/1eeff67Ro0ffknNVrlxZly5dMs+9cOFCzZo1y2JMSEiIsrKytHHjRp08eVLnzp1TxYoVi1TTW2+9pSeeeEJNmzbV/v37JUlhYWHasGGDtm3bpn379um5556745+wAwAAAAAAUBIeffRRHTp0SDk5OUpNTdWMGTPk7e1t7jeZTIqLi1NqaqouXLigLVu2KCIiwooV3xo2FRJK/3/r8ZkzZ/TII49o/vz5WrZsmWrUqKEJEyZc9cEeRVWnTh1NmTJFEydOVEREhD7++GONHz/eYkyjRo3Up08fde3aVWXLltWkSZNUtmzZItc0depUPfroo2ratKl+/vlnjRgxQvXq1VOrVq3UpEkT+fv7q2PHjrfkugAAAAAAAHD3ueufboybU/DkG55uDAAAAAAAbME/n258t+DpxgAAAAAAAABuCCEhAAAAAAAAYOMICQEAAAAAAAAbR0gIAAAAAAAA2DhCQgAAAAAAAMDGERICAAAAAAAANo6QEAAAAAAAALBxhIQAAAAAAACAjSMkBAAAAAAAAGwcISEAAAAAAABg4xysXQBubwHVFsvLy8vaZQAAAAAAAKAYsZIQAAAAAAAAsHGEhAAAAAAAAICNIyQEAAAAAAAAbBwhIQAAAAAAAGDjCAkBAAAAAAAAG0dICAAAAAAAANg4QkIAAAAAAADAxjlYuwDc3n74epA83J2sXQYAAAAAAHe9utEzrV0CbBgrCQEAAAAAAAAbR0gIAAAAAAAA2DhCQgAAAAAAAMDGERICAAAAAAAANo6QEAAAAAAAALBxhIQAAAAAAACAjSMkBAAAAAAAAGwcISEAAAAAAABg4wgJAQAAAAAAABtnMyHhkSNHZDKZlJycbO1SCklISJDJZNKZM2esXQoAAAAAALCiS5cu6bXXXlNoaKhcXV1VqVIlvfHGG8rPz5ckXbx4UUOHDlVkZKTc3d0VGBiop556Sn/88YeVK8ed7rYOCWNjY2UymdSnT59Cff369ZPJZFJsbGzJF2YFcXFxqlOnjrXLAAAAAAAAxWjixImaNWuWZsyYoX379mnSpEl68803NX36dEnSuXPntGvXLo0YMUK7du3SihUr9PPPP+uhhx6ycuW40zlYu4DrCQoK0tKlSzV16lS5urpKki5cuKAlS5aoYsWKVq5Oys3NlZOTk7XLMLt48aIcHR2tXQYAAAAAALgJ3333nWJiYtSuXTtJUkhIiJYsWaKkpCRJkre3tzZs2GBxzPTp03Xvvffq2LFjt0VWgjvTbb2SUJLq1aunihUrasWKFea2FStWKCgoSHXr1jW3xcfH64EHHlCpUqXk6+ur9u3b69ChQ4Xm+/XXXxUdHS03NzfVrl1b3333nbnv1KlTevzxx1WhQgW5ubkpMjJSS5YssTi+SZMmGjBggAYPHqwyZcqoRYsWkqQpU6aYl/oGBQWpX79+ysrKMh939OhRdejQQT4+PnJ3d1fNmjW1du1ai7l37typqKgoubm5qVGjRjpw4IAkaf78+Ro1apR++OEHmUwmmUwmzZ8/X5JkMpk0a9YsxcTEyN3dXWPGjFFeXp6efvpp89LkqlWr6u23377JfwEAAAAAAFBSHnjgAW3cuFE///yzJOmHH37QN998o7Zt2171mIyMDJlMJpUqVaqEqsTd6LYPCSWpZ8+emjdvnvn93Llz1atXL4sx2dnZGjx4sBITE7Vx40bZ2dmpU6dO5j37BYYPH66XXnpJycnJCg8P1+OPP65Lly5JurxC8Z577tHq1au1Z88ePfvss+revbt27NhhMceCBQvk4OCgb7/9Vu+//74kyc7OTu+884727NmjBQsWaNOmTRoyZIj5mP79+ysnJ0dff/21UlJSNHHiRHl4eBSqbfLkyUpKSpKDg4P5Grt27ar//ve/qlmzplJTU5WamqquXbuaj3v99dcVExOjlJQU9erVS/n5+apQoYI+/fRT7d27VyNHjtSrr76qTz/99Gb/CQAAAAAAQAkYOnSoHn/8cVWrVk2Ojo6qW7euBg4cqMcff/yK4y9cuKBXXnlF3bp1k5eXVwlXi7uJyTAMw9pFXE1sbKzOnDmjDz74QBUqVND+/ftlMplUrVo1HT9+XL1791apUqXMq+r+7sSJE/Lz81NKSooiIiJ05MgRhYaG6oMPPtDTTz8tSdq7d69q1qypffv2qVq1alesoV27dqpevbreeustSZdXEmZkZGj37t3XrH3ZsmXq27evTp48KUmqVauWunTpotdff73Q2ISEBEVHR+urr75Ss2bNJElr165Vu3btdP78ebm4uCguLk6rVq0q9OAVk8mkgQMHaurUqdesp3///vrzzz/12WefXbE/JydHOTk55veZmZkKCgrS11/0kof77bOdGgAAAACAu1Xd6JlaunSpXn75Zb355puqWbOmkpOTNXDgQE2ZMkU9evSwGH/x4kU98sgjOnbsmBISEggJcUWZmZny9vZWRkbGNb9Hbvt7EkpSmTJl1K5dOy1YsECGYahdu3YqU6aMxZhDhw5pxIgR2r59u06ePGleQXjs2DFFRESYx9WqVcv8dUBAgCQpPT1d1apVU15eniZMmKBPPvlEv//+uzk4c3d3tzhXVFRUoRo3b96scePGae/evcrMzNSlS5d04cIFZWdny93dXS+88IL69u2r9evXq3nz5urSpYtFLdeq7Xr3E7hSPbNmzdIHH3ygo0eP6vz588rNzb3mg0/Gjx+vUaNGXfM8AAAAAACgeL388st65ZVX9Nhjj0mSIiMjdfToUY0fP94iJLx48aIeffRRHT58WJs2bSIgxL92R2w3lqRevXpp/vz5WrBgQaGtxpLUoUMHnTp1SnPmzNGOHTvMW4Rzc3Mtxv39oR4mk0mSzIHi5MmTNXXqVA0ZMkSbNm1ScnKyWrVqVWiOf4aGR48eVdu2bRUREaHly5dr586devfddyVd/qGVpN69e+vXX39V9+7dlZKSoqioKPOTiW6ktmv5Zz2ffvqpBg0apF69emn9+vVKTk5Wz549C13H3w0bNkwZGRnm1/Hjx697XgAAAAAAcGudO3dOdnaWcY29vb1FPlAQEB48eFBfffWVfH19S7pM3IXuiJWEktS6dWtzyNWqVSuLvlOnTmnfvn16//339Z///EeS9M033xT5HFu3blVMTIyefPJJSZcDuoMHD6p69erXPC4pKUmXLl3S5MmTzT/IV7r/X1BQkPr06aM+ffpo2LBhmjNnjp5//vkbqs3JyUl5eXk3fB2NGjVSv379zG1XeojL3zk7O8vZ2fmG5gcAAAAAAMWjQ4cOGjt2rCpWrKiaNWtq9+7dmjJlinnB1KVLl/Twww9r165dWr16tfLy8pSWliZJKl26tJycuGUYbs4dExLa29tr37595q//zsfHR76+vpo9e7YCAgJ07NgxvfLKK0U+R1hYmJYvX65t27bJx8dHU6ZMUVpa2nVDwsqVK+vSpUuaPn26OnTooG+//VazZs2yGDNw4EC1adNG4eHhOn36tDZt2nTdef8uJCREhw8fVnJysipUqCBPT8+rhnphYWH66KOPtG7dOoWGhmrhwoVKTExUaGjoDZ8PAAAAAACUvOnTp2vEiBHq16+f0tPTFRgYqOeee04jR46UJP3222/6/PPPJanQbcU2b96sJk2alHDFuFvcMduNJcnLy+uKe+zt7Oy0dOlS7dy5UxERERo0aJDefPPNIs8/YsQI1atXT61atVKTJk3k7++vjh07Xve4OnXqaMqUKZo4caIiIiL08ccfa/z48RZj8vLy1L9/f1WvXl2tW7dW1apV9d57791wbV26dFHr1q0VHR2tsmXLasmSJVcd26dPH3Xu3Fldu3ZVgwYNdOrUKYtVhQAAAAAA4Pbk6empadOmmZ8xcOjQIY0ZM8a8QjAkJESGYVzxRUCIf+O2froxrKfgyTc83RgAAAAAgJJRN3qmtUvAXehGn258R60kBAAAAAAAAHDrERICAAAAAAAANo6QEAAAAAAAALBxhIQAAAAAAACAjSMkBAAAAAAAAGwcISEAAAAAAABg4wgJAQAAAAAAABtHSAgAAAAAAADYOEJCAAAAAAAAwMYREgIAAAAAAAA2zsHaBeD2VvvBqfLy8rJ2GQAAAAAAAChGrCQEAAAAAAAAbBwhIQAAAAAAAGDjCAkBAAAAAAAAG0dICAAAAAAAANg4QkIAAAAAAADAxhESAgAAAAAAADaOkBAAAAAAAACwcQ7WLgC3t/FjR8nZ2dnaZQAAAABFEvfGOGuXAADAHYWVhAAAAAAAAICNIyQEAAAAAAAAbBwhIQAAAAAAAGDjCAkBAAAAAAAAG0dICAAAAAAAANg4QkIAAAAAAADAxhESAgAAAAAAADaOkBAAAAAAAACwcYSEAAAAAAAAgI0jJLxNHDlyRCaTScnJybdkvtjYWHXs2PGWzAUAAADcieLi4mQymSxe/v7+5v5/9hW83nzzTStWDQCAdVg1JGzSpIkGDhxYqH3VqlUymUzm93FxcapTp06hcSaTSatWrSq2+mJjY82/KDg6OqpSpUp66aWXlJ2dXWznBAAAAHDr1KxZU6mpqeZXSkqKue/v7ampqZo7d65MJpO6dOlixYoBALAOB2sXcDvIzc2Vk5PTFftat26tefPm6eLFi9q6dat69+6t7OxszZw5s9DYixcvytHRsbjLBQAAAHCDHBwcLFYP/t0/2//3v/8pOjpalSpVKonSAAC4rdz2243nz5+vUaNG6YcffjCv6ps/f75CQkIkSZ06dZLJZDK/P3TokGJiYlSuXDl5eHiofv36+uqrryzmDAkJ0ZgxYxQbGytvb28988wzVz2/s7Oz/P39FRQUpG7duumJJ54wr14sWOE4d+5cVapUSc7OzjIMQ/Hx8XrggQdUqlQp+fr6qn379jp06JDFvN9//73q1q0rFxcXRUVFaffu3YXOvXfvXrVt21YeHh4qV66cunfvrpMnT5r7P/vsM0VGRsrV1VW+vr5q3rx5oVWOb731lgICAuTr66v+/fvr4sWLN/rRAwAAAHe8gwcPKjAwUKGhoXrsscf066+/XnHcn3/+qTVr1ujpp58u4QoBALg93PYhYdeuXfXf//7XYptA165dlZiYKEmaN2+eUlNTze+zsrLUtm1bffXVV9q9e7datWqlDh066NixYxbzvvnmm4qIiNDOnTs1YsSIG67H1dXVImj75Zdf9Omnn2r58uXm+wlmZ2dr8ODBSkxM1MaNG2VnZ6dOnTopPz/f3N++fXtVrVpVO3fuVFxcnF566SWL86Smpqpx48aqU6eOkpKSFB8frz///FOPPvqouf/xxx9Xr169tG/fPiUkJKhz584yDMM8x+bNm3Xo0CFt3rxZCxYs0Pz58zV//vwbvlYAAADgTtagQQN99NFHWrdunebMmaO0tDQ1atRIp06dKjR2wYIF8vT0VOfOna1QKQAA1nfbbzd2dXWVh4dHoW0Crq6ukqRSpUpZtNeuXVu1a9c2vx8zZoxWrlypzz//XAMGDDC3N23atFAwdz3ff/+9Fi9erGbNmpnbcnNztXDhQpUtW9bc9s97mHz44Yfy8/PT3r17FRERoY8//lh5eXmaO3eu3NzcVLNmTf3222/q27ev+ZiZM2eqXr16GjdunLlt7ty5CgoK0s8//6ysrCxdunRJnTt3VnBwsCQpMjLS4rw+Pj6aMWOG7O3tVa1aNbVr104bN2684srJnJwc5eTkmN9nZmYW6bMBAAAAbjdt2rQxfx0ZGamGDRuqcuXKWrBggQYPHmwxdu7cuXriiSfk4uJS0mUCAHBbuO1XEhZVdna2hgwZoho1aqhUqVLy8PDQ/v37C60kjIqKuqH5Vq9eLQ8PD7m4uKhhw4Z68MEHNX36dHN/cHCwRUAoXd7y3K1bN1WqVEleXl4KDQ2VJHMN+/btU+3ateXm5mY+pmHDhhZz7Ny5U5s3b5aHh4f5Va1aNfP8tWvXVrNmzRQZGalHHnlEc+bM0enTpy3mqFmzpuzt7c3vAwIClJ6efsXrHD9+vLy9vc2voKCgG/p8AAAAgDuFu7u7IiMjdfDgQYv2rVu36sCBA+rdu7eVKgMAwPqsupLQy8tLGRkZhdrPnDkjLy+vm5rz5Zdf1rp16/TWW28pLCxMrq6uevjhh5Wbm2sxzt3d/Ybmi46O1syZM+Xo6KjAwMBCDya50jwdOnRQUFCQ5syZo8DAQOXn5ysiIsJcw9+3BF9Nfn6+OnTooIkTJxbqCwgIkL29vTZs2KBt27Zp/fr1mj59uoYPH64dO3aYQ8l/1moymcxbnv9p2LBhFn9NzczMJCgEAADAXSUnJ0f79u3Tf/7zH4v2Dz/8UPfcc4/FjiQAAGyNVUPCatWq6csvvyzUnpiYqKpVq5rfOzk5KS8vr9A4R0fHQu1bt25VbGysOnXqJOnyPQqPHDly0zW6u7srLCzshsefOnVK+/bt0/vvv2/+5eObb76xGFOjRg0tXLhQ58+fN2+b3r59u8WYevXqafny5QoJCZGDw5X/mUwmk+6//37df//9GjlypIKDg7Vy5cpCWyduhLOzs5ydnYt8HAAAAHC7eumll9ShQwdVrFhR6enpGjNmjDIzM9WjRw/zmMzMTC1btkyTJ0+2YqUAAFifVbcb9+vXT4cOHVL//v31ww8/6Oeff9a7776rDz/8UC+//LJ5XEhIiA4fPqzk5GSdPHnSfO+8kJAQbdy4UWlpaeattmFhYVqxYoWSk5P1ww8/qFu3blddPVccfHx85Ovrq9mzZ+uXX37Rpk2bCoV23bp1k52dnZ5++mnt3btXa9eu1VtvvWUxpn///vrrr7/0+OOP6/vvv9evv/6q9evXq1evXsrLy9OOHTs0btw4JSUl6dixY1qxYoVOnDih6tWrl9i1AgAAALez3377TY8//riqVq2qzp07y8nJSdu3bzff01uSli5dKsMw9Pjjj1uxUgAArM+qIWFISIi2bt2qQ4cOqWXLlqpfv775CbyPPPKIeVyXLl3UunVrRUdHq2zZslqyZIkkafLkydqwYYOCgoJUt25dSdLUqVPl4+OjRo0aqUOHDmrVqpXq1atXYtdkZ2enpUuXaufOnYqIiNCgQYP05ptvWozx8PDQF198ob1796pu3boaPnx4oW3FgYGB+vbbb5WXl6dWrVopIiJCL774ory9vWVnZycvLy99/fXXatu2rcLDw/Xaa69p8uTJFjdnBgAAAGzZ0qVL9ccffyg3N1e///67li9frho1aliMefbZZ3Xu3Dl5e3tbqUoAAG4PJuNGbpAHm5OZmSlvb2+9MmQw25ABAABwx4l7Y5y1SwAA4LZQkPFkZGRc8xkgd93TjQEAAAAAAAAUDSEhAAAAAAAAYOMICQEAAAAAAAAbR0gIAAAAAAAA2DhCQgAAAAAAAMDGERICAAAAAAAANo6QEAAAAAAAALBxhIQAAAAAAACAjSMkBAAAAAAAAGwcISEAAAAAAABg40yGYRjWLgK3n8zMTHl7eysjI0NeXl7WLgcAAAAAAAA34UYzHlYSAgAAAAAAADaOkBAAAAAAAACwcYSEAAAAAAAAgI0jJAQAAAAAAABsHCEhAAAAAAAAYOMICQEAAAAAAAAbR0gIAAAAAAAA2DgHaxeA29vAwUPl5ORs7TIAAADuKLPem2btEgAAAIqElYQAAAAAAACAjSMkBAAAAAAAAGwcISEAAAAAAABg4wgJAQAAAAAAABtHSAgAAAAAAADYOEJCAAAAAAAAwMYREgIAAAAAAAA2jpAQAAAAAAAAsHGEhAAAAAAAAICNIyQEAAAAitn48eNlMpk0cOBAc9uff/6p2NhYBQYGys3NTa1bt9bBgwetVyQAALBphIQ3ISEhQSaTSWfOnJEkzZ8/X6VKlbJaPUeOHJHJZFJycrLVagAAAMCVJSYmavbs2apVq5a5zTAMdezYUb/++qv+97//affu3QoODlbz5s2VnZ1txWoBAICtuuNDQpPJdM1XbGzsLT9no0aNlJqaKm9v7yLV6eLioqNHj1q0d+zYsVhqBAAAgPVlZWXpiSee0Jw5c+Tj42NuP3jwoLZv366ZM2eqfv36qlq1qt577z1lZWVpyZIlVqwYAADYqjs+JExNTTW/pk2bJi8vL4u2t99++5af08nJSf7+/jKZTEU6zmQyaeTIkbe8HgAAANye+vfvr3bt2ql58+YW7Tk5OZIkFxcXc5u9vb2cnJz0zTfflGiNAAAA0l0QEvr7+5tf3t7eMplM5veOjo7q06ePKlSoIDc3N0VGRhb6y2yTJk30/PPPa+DAgfLx8VG5cuU0e/ZsZWdnq2fPnvL09FTlypX15Zdfmo/553bjG/X8889r0aJFSklJueqY+Ph4PfDAAypVqpR8fX3Vvn17HTp0yGLM999/r7p168rFxUVRUVHavXu3Rf+Vtj+vWrWqyKEmAAAAbt7SpUu1a9cujR8/vlBftWrVFBwcrGHDhun06dPKzc3VhAkTlJaWptTUVCtUCwAAbN0dHxJey4ULF3TPPfdo9erV2rNnj5599ll1795dO3bssBi3YMEClSlTRt9//72ef/559e3bV4888ogaNWqkXbt2qVWrVurevbvOnTv3r+pp1KiR2rdvr2HDhl11THZ2tgYPHqzExERt3LhRdnZ26tSpk/Lz88397du3V9WqVbVz507FxcXppZde+ld1SZf/mp2ZmWnxAgAAwM05fvy4XnzxRS1atMhitWABR0dHLV++XD///LNKly4tNzc3JSQkqE2bNrK3t7dCxQAAwNbd1SFh+fLl9dJLL6lOnTqqVKmSnn/+ebVq1UrLli2zGFe7dm299tprqlKlioYNGyZXV1eVKVNGzzzzjKpUqaKRI0fq1KlT+vHHH/91TePHj1d8fLy2bt16xf4uXbqoc+fOqlKliurUqaMPP/xQKSkp2rt3ryTp448/Vl5enubOnauaNWuqffv2evnll29JXd7e3uZXUFDQv54TAADAVu3cuVPp6em655575ODgIAcHB23ZskXvvPOOHBwclJeXp3vuuUfJyck6c+aMUlNTFR8fr1OnTik0NNTa5QMAABt0V4eEeXl5Gjt2rGrVqiVfX195eHho/fr1OnbsmMW4vz9pzt7eXr6+voqMjDS3lStXTpKUnp7+r2uqUaOGnnrqKQ0dOvSK/YcOHVK3bt1UqVIleXl5mX9JLKh53759ql27ttzc3MzHNGzY8F/XNWzYMGVkZJhfx48f/9dzAgAA2KpmzZopJSVFycnJ5ldUVJSeeOIJJScnW6wW9Pb2VtmyZXXw4EElJSUpJibGipUDAABb5WDtAorT5MmTNXXqVE2bNk2RkZFyd3fXwIEDlZubazHO0dHR4r3JZLJoK7iXX8GW339r1KhRCg8P16pVqwr1dejQQUFBQZozZ44CAwOVn5+viIgIc82GYVx3fjs7u0LjLl68eM1jnJ2d5ezsfOMXAQAAgKvy9PRURESERZu7u7t8fX3N7cuWLVPZsmVVsWJFpaSk6MUXX1THjh3VsmVLa5QMAABs3F0dEm7dulUxMTF68sknJV0O+Q4ePKjq1atbta6goCANGDBAr776qipXrmxuP3XqlPbt26f3339f//nPfySp0NPtatSooYULF+r8+fNydXWVJG3fvt1iTNmyZXX27FllZ2fL3d1dkpScnFyMVwQAAICiSk1N1eDBg/Xnn38qICBATz31lEaMGGHtsgAAgI26q7cbh4WFacOGDdq2bZv27dun5557TmlpadYuS9Ll7b1//PGHvvrqK3Obj4+PfH19NXv2bP3yyy/atGmTBg8ebHFct27dZGdnp6efflp79+7V2rVr9dZbb1mMadCggdzc3PTqq6/ql19+0eLFizV//vySuCwAAABcRUJCgqZNm2Z+/8ILL+j48ePKzc3V0aNHNXr0aDk5OVmvQAAAYNPu6pBwxIgRqlevnlq1aqUmTZrI399fHTt2tHZZkqTSpUtr6NChunDhgrnNzs5OS5cu1c6dOxUREaFBgwbpzTfftDjOw8NDX3zxhfbu3au6detq+PDhmjhxYqG5Fy1apLVr1yoyMlJLlixRXFxcSVwWAAAAAAAA7kAm40Zucgebk5mZKW9vb/V8uo+cnLhXIQAAQFHMem+atUsAAACQ9P8znoyMDHl5eV113F29khAAAAAAAADA9RESAgAAAAAAADaOkBAAAAAAAACwcYSEAAAAAAAAgI0jJAQAAAAAAABsHCEhAAAAAAAAYOMICQEAAAAAAAAbR0gIAAAAAAAA2DhCQgAAAAAAAMDGmQzDMKxdBG4/mZmZ8vb2VkZGhry8vKxdDgAAAAAAAG7CjWY8rCQEAAAAAAAAbBwhIQAAAAAAAGDjCAkBAAAAAAAAG0dICAAAAAAAANg4QkIAAAAAAADAxhESAgAAAAAAADaOkBAAAAAAAACwcQ7WLgC3t0e6D5Sjo5O1ywAAwKat/myWtUsAAADAXY6VhAAAAAAAAICNIyQEAAAAAAAAbBwhIQAAAAAAAGDjCAkBAAAAAAAAG0dICAAAAAAAANg4QkIAAAAAAADAxhESAgAAAAAAADaOkBAAAAAAAACwcYSEAAAAAAAAgI0jJAQAAAAAAABsHCHhNZhMJq1atcraZQAAAFgYP368TCaTBg4caG4zDENxcXEKDAyUq6urmjRpop9++sl6RQIAAOCOcleHhCaT6Zqv2NhYa5cIAABQJImJiZo9e7Zq1apl0T5p0iRNmTJFM2bMUGJiovz9/dWiRQudPXvWSpUCAADgTnJXh4Spqanm17Rp0+Tl5WXR9vbbb1u7RAAAgBuWlZWlJ554QnPmzJGPj4+53TAMTZs2TcOHD1fnzp0VERGhBQsW6Ny5c1q8eLEVKwYAAMCd4q4OCf39/c0vb29vmUwmi7avv/5a99xzj1xcXFSpUiWNGjVKly5duup8Q4cOVXh4uNzc3FSpUiWNGDFCFy9eNPfHxcWpTp06WrhwoUJCQuTt7a3HHnvM4i/4Z8+e1RNPPCF3d3cFBARo6tSpatKkicV2oUWLFikqKkqenp7y9/dXt27dlJ6ebu5PSEiQyWTSxo0bFRUVJTc3NzVq1EgHDhwwjzl06JBiYmJUrlw5eXh4qH79+vrqq69u0ScLAACsoX///mrXrp2aN29u0X748GGlpaWpZcuW5jZnZ2c1btxY27ZtK+kyAQAAcAe6q0PCa1m3bp2efPJJvfDCC9q7d6/ef/99zZ8/X2PHjr3qMZ6enpo/f7727t2rt99+W3PmzNHUqVMtxhw6dEirVq3S6tWrtXr1am3ZskUTJkww9w8ePFjffvutPv/8c23YsEFbt27Vrl27LObIzc3V6NGj9cMPP2jVqlU6fPjwFbdGDx8+XJMnT1ZSUpIcHBzUq1cvc19WVpbatm2rr776Srt371arVq3UoUMHHTt27CY/MQAAYE1Lly7Vrl27NH78+EJ9aWlpkqRy5cpZtJcrV87cBwAAAFyLg7ULsJaxY8fqlVdeUY8ePSRJlSpV0ujRozVkyBC9/vrrVzzmtddeM38dEhKi//73v/rkk080ZMgQc3t+fr7mz58vT09PSVL37t21ceNGjR07VmfPntWCBQu0ePFiNWvWTJI0b948BQYGWpzn72FfpUqV9M477+jee+9VVlaWPDw8LK6hcePGkqRXXnlF7dq104ULF+Ti4qLatWurdu3a5rFjxozRypUr9fnnn2vAgAGFri0nJ0c5OTnm95mZmdf5BAEAQEk5fvy4XnzxRa1fv14uLi5XHWcymSzeG4ZRqA0AAAC4EptdSbhz50698cYb8vDwML+eeeYZpaam6ty5c1c85rPPPtMDDzwgf39/eXh4aMSIEYVW5oWEhJgDQkkKCAgwbxX+9ddfdfHiRd17773mfm9vb1WtWtVijt27dysmJkbBwcHy9PRUkyZNJKnQuf5+w/KAgABJMp8rOztbQ4YMUY0aNVSqVCl5eHho//79V11JOH78eHl7e5tfQUFBV/3sAABAydq5c6fS09N1zz33yMHBQQ4ODtqyZYveeecdOTg4mFcQ/nPVYHp6eqHVhQAAAMCV3FRIWKlSJZ06dapQ+5kzZ1SpUqV/XVRJyM/P16hRo5ScnGx+paSk6ODBg1f8C/327dv12GOPqU2bNlq9erV2796t4cOHKzc312Kco6OjxXuTyaT8/HxJl/+aX9D2dwXt0uVwr2XLlvLw8NCiRYuUmJiolStXStI1z1UwZ8G5Xn75ZS1fvlxjx47V1q1blZycrMjIyEJzFBg2bJgyMjLMr+PHj1/lkwMAACWtWbNmSklJsfi9JSoqSk888YSSk5NVqVIl+fv7a8OGDeZjcnNztWXLFjVq1MiKlQMAAOBOcVPbjY8cOaK8vLxC7Tk5Ofr999//dVEloV69ejpw4IDCwsJuaPy3336r4OBgDR8+3Nx29OjRIp2zcuXKcnR01Pfff29eqZeZmamDBw+atw3v379fJ0+e1IQJE8xjkpKSinQeSdq6datiY2PVqVMnSZfvUXjkyJGrjnd2dpazs3ORzwMAAIqfp6enIiIiLNrc3d3l6+trbh84cKDGjRunKlWqqEqVKho3bpzc3NzUrVs3a5QMAACAO0yRQsLPP//c/PW6devk7e1tfp+Xl6eNGzcqJCTklhVXnEaOHKn27dsrKChIjzzyiOzs7PTjjz8qJSVFY8aMKTQ+LCxMx44d09KlS1W/fn2tWbPGvMLvRnl6eqpHjx56+eWXVbp0afn5+en111+XnZ2deSVgxYoV5eTkpOnTp6tPnz7as2ePRo8eXeTrCwsL04oVK9ShQweZTCaNGDHCvMoQAADcfYYMGaLz58+rX79+On36tBo0aKD169db3AYFAAAAuJoihYQdO3aUdHlra8EDPwo4OjoqJCREkydPvmXFFadWrVpp9erVeuONNzRp0iQ5OjqqWrVq6t279xXHx8TEaNCgQRowYIBycnLUrl07jRgxQnFxcUU675QpU9SnTx+1b99eXl5eGjJkiI4fP27e4ly2bFnNnz9fr776qt555x3Vq1dPb731lh566KEinWfq1Knq1auXGjVqpDJlymjo0KE8jAQAgLtIQkKCxXuTyaS4uLgi/24CAAAASJLJ+PsN8W5QaGioEhMTVaZMmeKoyaZkZ2erfPnymjx5sp5++mlrl2OWmZkpb29vtXyopxwdnaxdDgAANm31Z7OsXQIAAADuUAUZT0ZGhry8vK467qbuSXj48OGbLszW7d69W/v379e9996rjIwMvfHGG5Iur1QEAAAAAAAArOGmQkJJ2rhxozZu3Kj09PRC97qbO3fuvy7sbvbWW2/pwIEDcnJy0j333KOtW7eyKhMAAAAAAABWc1Mh4ahRo/TGG28oKipKAQEB5odu4Prq1q2rnTt3WrsMAAAAAAAAwOymQsJZs2Zp/vz56t69+62uBwAAAAAAAEAJs7uZg3Jzc9WoUaNbXQsAAAAAAAAAK7ipkLB3795avHjxra4FAAAAAAAAgBXc1HbjCxcuaPbs2frqq69Uq1YtOTo6WvRPmTLllhQHAAAAAAAAoPjdVEj4448/qk6dOpKkPXv2WPTxEBMAAAAAAADgznJTIeHmzZtvdR0AAAAAAAAArOSm7kkIAAAAAAAA4O5xUysJo6Ojr7mteNOmTTddEG4vyxZOk5eXl7XLAAAAAAAAQDG6qZCw4H6EBS5evKjk5GTt2bNHPXr0uBV1AQAAAAAAACghNxUSTp069YrtcXFxysrK+lcFAQAAAAAAAChZt/SehE8++aTmzp17K6cEAAAAAAAAUMxuaUj43XffycXF5VZOCQAAAAAAAKCY3dR2486dO1u8NwxDqampSkpK0ogRI25JYQAAAAAAAABKxk2FhN7e3hbv7ezsVLVqVb3xxhtq2bLlLSkMAAAAAAAAQMm4qZBw3rx5t7oOAAAAAAAAAFZyUyFhgZ07d2rfvn0ymUyqUaOG6tate6vqwm2idZcX5eDoZO0yAAC4aV+vfd/aJQAAAAC3vZsKCdPT0/XYY48pISFBpUqVkmEYysjIUHR0tJYuXaqyZcve6joBAAAAAAAAFJOberrx888/r8zMTP3000/666+/dPr0ae3Zs0eZmZl64YUXbnWNAAAAAAAAAIrRTa0kjI+P11dffaXq1aub22rUqKF3332XB5cAAAAAAAAAd5ibWkmYn58vR0fHQu2Ojo7Kz8//10UBAAAAAAAAKDk3FRI2bdpUL774ov744w9z2++//65BgwapWbNmt6w4AAAAAAAAAMXvpkLCGTNm6OzZswoJCVHlypUVFham0NBQnT17VtOnT7/VNQIAAAAAAAAoRjd1T8KgoCDt2rVLGzZs0P79+2UYhmrUqKHmzZvf6voAAAAAAAAAFLMirSTctGmTatSooczMTElSixYt9Pzzz+uFF15Q/fr1VbNmTW3durVYCgUAAAAAAABQPIoUEk6bNk3PPPOMvLy8CvV5e3vrueee05QpU25ZcQAAAAAAAACKX5FCwh9++EGtW7e+an/Lli21c+fOf13U3e7IkSMymUxKTk62dikAANiEmTNnqlatWvLy8pKXl5caNmyoL7/80mLMvn379NBDD8nb21uenp667777dOzYMStVDAAAAJSsIoWEf/75pxwdHa/a7+DgoBMnTvzrom5naWlpevHFFxUWFiYXFxeVK1dODzzwgGbNmqVz587d0BxBQUFKTU1VREREMVcrJSQkyGQy6cyZM8V+LgAAblcVKlTQhAkTlJSUpKSkJDVt2lQxMTH66aefJEmHDh3SAw88oGrVqikhIUE//PCDRowYIRcXFytXDgAAAJSMIj24pHz58kpJSVFYWNgV+3/88UcFBATcksJuR7/++qvuv/9+lSpVSuPGjVNkZKQuXbqkn3/+WXPnzlVgYKAeeuih685jb28vf3//f1VLbm6unJyc/tUcAADYig4dOli8Hzt2rGbOnKnt27erZs2aGj58uNq2batJkyaZx1SqVKmkywQAAACspkgrCdu2bauRI0fqwoULhfrOnz+v119/Xe3bt79lxd1u+vXrJwcHByUlJenRRx9V9erVFRkZqS5dumjNmjXq0KHDFbcSnzlzRiaTSQkJCZIKbzfOy8vT008/rdDQULm6uqpq1ap6++23Lc4dGxurjh07avz48QoMDFR4eLgkadGiRYqKipKnp6f8/f3VrVs3paenm88THR0tSfLx8ZHJZFJsbGyxfkYAANzu8vLytHTpUmVnZ6thw4bKz8/XmjVrFB4erlatWsnPz08NGjTQqlWrrF0qAAAAUGKKtJLwtdde04oVKxQeHq4BAwaoatWqMplM2rdvn959913l5eVp+PDhxVWrVZ06dUrr16/XuHHj5O7ufsUxJpPppubOz89XhQoV9Omnn6pMmTLatm2bnn32WQUEBOjRRx81j9u4caO8vLy0YcMGGYYh6fKKwtGjR6tq1apKT0/XoEGDFBsbq7Vr1yooKEjLly9Xly5ddODAAXl5ecnV1fWmagQA4E6XkpKihg0b6sKFC/Lw8NDKlStVo0YNpaWlKSsrSxMmTNCYMWM0ceJExcfHq3Pnztq8ebMaN25s7dIBAACAYlekkLBcuXLatm2b+vbtq2HDhpmDKpPJpFatWum9995TuXLliqVQa/vll19kGIaqVq1q0V6mTBnzysr+/furb9++RZ7b0dFRo0aNMr8PDQ3Vtm3b9Omnn1qEhO7u7vrggw8sthn36tXL/HWlSpX0zjvv6N5771VWVpY8PDxUunRpSZKfn59KlSp11RpycnKUk5Njfp+ZmVnk6wAA4HZWtWpVJScn68yZM1q+fLl69OihLVu2mP//MSYmRoMGDZIk1alTR9u2bdOsWbMICQEAAGATihQSSlJwcLDWrl2r06dPm4OzKlWqyMfHpzjqu+38c7Xg999/r/z8fD3xxBMWIVtRzZo1Sx988IGOHj2q8+fPKzc3V3Xq1LEYExkZWeg+hLt371ZcXJySk5P1119/KT8/X5J07Ngx1ahR44bPP378eIugEgCAu42Tk5P5vspRUVFKTEzU22+/renTp8vBwaHQ/29Wr15d33zzjTVKBQAAAEpcke5J+Hc+Pj6qX7++7r33XpsICMPCwmQymbR//36L9kqVKiksLMy8jdfO7vJHWrDKUpIuXrx4zbk//fRTDRo0SL169dL69euVnJysnj17Kjc312LcP7c5Z2dnq2XLlvLw8NCiRYuUmJiolStXSlKhY69n2LBhysjIML+OHz9epOMBALjTGIahnJwcOTk5qX79+jpw4IBF/88//6zg4GArVQcAAACUrCKvJLRVvr6+atGihWbMmKHnn3/+qvclLFu2rCQpNTVVdevWlSSLh5hcydatW9WoUSP169fP3Hbo0KHr1rR//36dPHlSEyZMUFBQkCQpKSnJYkzBysO8vLxrzuXs7CxnZ+frnhMAgDvRq6++qjZt2igoKEhnz57V0qVLlZCQoPj4eEnSyy+/rK5du+rBBx9UdHS04uPj9cUXX5gfOgYAAADc7W56JaEteu+993Tp0iVFRUXpk08+0b59+3TgwAEtWrRI+/fvl729vVxdXXXfffdpwoQJ2rt3r77++mu99tpr15w3LCxMSUlJWrdunX7++WeNGDFCiYmJ162nYsWKcnJy0vTp0/Xrr7/q888/1+jRoy3GBAcHy2QyafXq1Tpx4oSysrL+1WcAAMCd6M8//1T37t1VtWpVNWvWTDt27FB8fLxatGghSerUqZNmzZqlSZMmKTIyUh988IGWL1+uBx54wMqVAwAAACWDkLAIKleurN27d6t58+YaNmyYateuraioKE2fPl0vvfSSOaCbO3euLl68qKioKL344osaM2bMNeft06ePOnfurK5du6pBgwY6deqUxarCqylbtqzmz5+vZcuWqUaNGpowYYLeeustizHly5fXqFGj9Morr6hcuXIaMGDAzX8AAADcoT788EMdOXJEOTk5Sk9P11dffWUOCAv06tVLBw8e1Pnz55WcnKyYmBgrVQsAAACUPJPx95vnoUQcOHBA1apV08GDB803UL/dZGZmytvbWw2bx8rB0en6BwAAcJv6eu371i4BAAAAsJqCjCcjI0NeXl5XHcdKwhL2119/6bPPPpOXl5f5PoIAAAAAAACANfHgkhL29NNPa+fOnZo5cyYPCgEAAAAAAMBtgZCwhK1cudLaJQAAAAAAAAAW2G4MAAAAAAAA2DhCQgAAAAAAAMDGERICAAAAAAAANo6QEAAAAAAAALBxhIQAAAAAAACAjSMkBAAAAAAAAGwcISEAAAAAAABg4xysXQBub/HL35aXl5e1ywAAAAAAAEAxYiUhAAAAAAAAYOMICQEAAAAAAAAbR0gIAAAAAAAA2DhCQgAAAAAAAMDGERICAAAAAAAANo6QEAAAAAAAALBxhIQAAAAAAACAjXOwdgG4vTXv9IIcHJysXQYAAGbb1s22dgkAAADAXYeVhAAAAAAAAICNIyQEAAAAAAAAbBwhIQAAAAAAAGDjCAkBAAAAAAAAG0dICAAAAAAAANg4QkIAAAAAAADAxhESAgAAAAAAADaOkBAAAAAAAACwcYSEAAAAAAAAgI0jJAQAAHecmTNnqlatWvLy8pKXl5caNmyoL7/80twfGxsrk8lk8brvvvusWDEAAABweyMkvAvExcWpTp061i4DAIASU6FCBU2YMEFJSUlKSkpS06ZNFRMTo59++sk8pnXr1kpNTTW/1q5da8WKAQAAgNsbIeEtFBsbq44dO1q0ffbZZ3JxcdGkSZOsUxQAAHehDh06qG3btgoPD1d4eLjGjh0rDw8Pbd++3TzG2dlZ/v7+5lfp0qWtWDEAAABweyMkLEYffPCBnnjiCc2YMUNDhgwp8vG5ubnFUBUAAHeXvLw8LV26VNnZ2WrYsKG5PSEhQX5+fgoPD9czzzyj9PR0K1YJAAAA3N4ICYvJpEmTNGDAAC1evFi9e/eWJG3btk0PPvigXF1dFRQUpBdeeEHZ2dnmY0JCQjRmzBjFxsbK29tbzzzzjCRp6NChCg8Pl5ubmypVqqQRI0bo4sWLVz13YmKiWrRooTJlysjb21uNGzfWrl27iveCAQAoYSkpKfLw8JCzs7P69OmjlStXqkaNGpKkNm3a6OOPP9amTZs0efJkJSYmqmnTpsrJybFy1QAAAMDtiZCwGLzyyisaPXq0Vq9erS5duki6/B8yrVq1UufOnfXjjz/qk08+0TfffKMBAwZYHPvmm28qIiJCO3fu1IgRIyRJnp6emj9/vvbu3au3335bc+bM0dSpU696/rNnz6pHjx7aunWrtm/fripVqqht27Y6e/bsVY/JyclRZmamxQsAgNtZ1apVlZycrO3bt6tv377q0aOH9u7dK0nq2rWr2rVrp4iICHXo0EFffvmlfv75Z61Zs8bKVQMAAAC3J5NhGIa1i7hbxMbGasmSJcrNzdXGjRvVtGlTc99TTz0lV1dXvf/+++a2b775Ro0bN1Z2drZcXFwUEhKiunXrauXKldc8z5tvvqlPPvlESUlJki4/uGTVqlVKTk6+4vi8vDz5+Pho8eLFat++/RXHxMXFadSoUYXa6zftIQcHp+tdOgAAJWbbutlXbG/evLkqV65s8f+1f1elShX17t1bQ4cOLc7yAAAAgNtKZmamvL29lZGRIS8vr6uOYyXhLVarVi2FhIRo5MiRFiv3du7cqfnz58vDw8P8atWqlfLz83X48GHzuKioqEJzfvbZZ3rggQfk7+8vDw8PjRgxQseOHbtqDenp6erTp4/Cw8Pl7e0tb29vZWVlXfOYYcOGKSMjw/w6fvz4TX4CAABYh2EYV91OfOrUKR0/flwBAQElXBUAAABwZ3CwdgF3m/Lly2v58uWKjo5W69atFR8fL09PT+Xn5+u5557TCy+8UOiYihUrmr92d3e36Nu+fbsee+wxjRo1Sq1atZK3t7eWLl2qyZMnX7WG2NhYnThxQtOmTVNwcLCcnZ3VsGHDaz4IxdnZWc7OzjdxxQAAlLxXX31Vbdq0UVBQkM6ePaulS5cqISFB8fHxysrKUlxcnLp06aKAgAAdOXJEr776qsqUKaNOnTpZu3QAAADgtkRIWAwqVqyoLVu2KDo6Wi1bttS6detUr149/fTTTwoLCyvSXN9++62Cg4M1fPhwc9vRo0eveczWrVv13nvvqW3btpKk48eP6+TJk0W/EAAAblN//vmnunfvrtTUVHl7e6tWrVqKj49XixYtdP78eaWkpOijjz7SmTNnFBAQoOjoaH3yySfy9PS0dukAAAC4xfLy8q75gNe7naOjo+zt7f/1PISExaRChQpKSEgwB4Xvv/++GjZsqP79++uZZ56Ru7u79u3bpw0bNmj69OlXnScsLEzHjh3T0qVLVb9+fa1Zs+a69ywMCwvTwoULFRUVpczMTL388stydXW91ZcIAIDVfPjhh1ftc3V11bp160qwGgAAAFiDYRhKS0vTmTNnrF2K1ZUqVUr+/v4ymUw3PQchYTEqX768eUXhM888oy1btmj48OH6z3/+I8MwVLlyZXXt2vWac8TExGjQoEEaMGCAcnJy1K5dO40YMUJxcXFXPWbu3Ll69tlnVbduXVWsWFHjxo3TSy+9dIuvDgAAAAAAwHoKAkI/Pz+5ubn9q4DsTmUYhs6dO6f09HRJ+lf34Obpxriigiff8HRjAMDt5mpPNwYAAIDtyMvL088//yw/Pz/5+vpauxyrO3XqlNLT0xUeHl5o6zFPNwYAAAAAAMBdqeAehG5ublau5PZQ8Dn8m3szEhICAAAAAADgjmSLW4yv5FZ8DoSEAAAAAAAAgI0jJAQAAAAAAABsHCEhAAAAAAAAUMKOHDkik8mk5ORka5ciiZAQAAAAAAAAsHmEhAAAAAAAALA5+fn5mjhxosLCwuTs7KyKFStq7NixkqSUlBQ1bdpUrq6u8vX11bPPPqusrCzzsU2aNNHAgQMt5uvYsaNiY2PN70NCQjRu3Dj16tVLnp6eqlixombPnm3uDw0NlSTVrVtXJpNJTZo0KbZrvRGEhAAAAAAAALA5w4YN08SJEzVixAjt3btXixcvVrly5XTu3Dm1bt1aPj4+SkxM1LJly/TVV19pwIABRT7H5MmTFRUVpd27d6tfv37q27ev9u/fL0n6/vvvJUlfffWVUlNTtWLFilt6fUXlYNWzAwAAAAAAACXs7NmzevvttzVjxgz16NFDklS5cmU98MADmjNnjs6fP6+PPvpI7u7ukqQZM2aoQ4cOmjhxosqVK3fD52nbtq369esnSRo6dKimTp2qhIQEVatWTWXLlpUk+fr6yt/f/xZfYdEREuKavlr5jry8vKxdBgAAAAAAwC2zb98+5eTkqFmzZlfsq127tjkglKT7779f+fn5OnDgQJFCwlq1apm/NplM8vf3V3p6+r8rvpiw3RgAAAAAAAA2xdXV9ap9hmHIZDJdsa+g3c7OToZhWPRdvHix0HhHR8dCx+fn5xe13BJBSAgAAAAAAACbUqVKFbm6umrjxo2F+mrUqKHk5GRlZ2eb27799lvZ2dkpPDxcklS2bFmlpqaa+/Py8rRnz54i1eDk5GQ+9nZASAgAAAAAAACb4uLioqFDh2rIkCH66KOPdOjQIW3fvl0ffvihnnjiCbm4uKhHjx7as2ePNm/erOeff17du3c3bzVu2rSp1qxZozVr1mj//v3q16+fzpw5U6Qa/Pz85Orqqvj4eP3555/KyMgohiu9cYSEAAAAAAAAsDkjRozQf//7X40cOVLVq1dX165dlZ6eLjc3N61bt05//fWX6tevr4cffljNmjXTjBkzzMf26tVLPXr00FNPPaXGjRsrNDRU0dHRRTq/g4OD3nnnHb3//vsKDAxUTEzMrb7EIjEZ/9xADUjKzMyUt7e3MjIyeHAJAAAAAAC4rVy4cEGHDx9WaGioXFxcrF2O1V3r87jRjIeVhAAAAAAAAICNIyQEAAAAAAAAbJyDtQvA7e0/HV6QvYOTtcsAANxBdm2cbe0SAAAAABQRKwkBAAAAAAAAG0dICAAAAAAAANg4QkIAAAAAAADAxhESAgAAAAAAADaOkBAAAAAAAACwcYSEAAAAAAAAgI0jJAQAAAAAAABsnIO1CwAAAAAAAABulUr3P1Oi5/v12zlFGj9z5kzNnDlTR44ckSTVrFlTI0eOVJs2bSRJhmFo1KhRmj17tk6fPq0GDRro3XffVc2aNW916RZYSQgAAAAAAACUkAoVKmjChAlKSkpSUlKSmjZtqpiYGP3000+SpEmTJmnKlCmaMWOGEhMT5e/vrxYtWujs2bPFWhchIQAAuOVmzpypWrVqycvLS15eXmrYsKG+/PJLc39cXJyqVasmd3d3+fj4qHnz5tqxY4cVKwYAAABKRocOHdS2bVuFh4crPDxcY8eOlYeHh7Zv3y7DMDRt2jQNHz5cnTt3VkREhBYsWKBz585p8eLFxVoXISEAALjlrvfX0fDwcM2YMUMpKSn65ptvFBISopYtW+rEiRNWrhwAAAAoOXl5eVq6dKmys7PVsGFDHT58WGlpaWrZsqV5jLOzsxo3bqxt27YVay2EhP8QGxurjh07FmpPSEiQyWTSmTNnSrwmAADuNNf666gkdevWTc2bN1elSpVUs2ZNTZkyRZmZmfrxxx+tXDkAAABQ/FJSUuTh4SFnZ2f16dNHK1euVI0aNZSWliZJKleunMX4cuXKmfuKCw8uKSG5ublycnKydhkAAJS4vLw8LVu2zPzX0X/Kzc3V7Nmz5e3trdq1a1uhQgAAAKBkVa1aVcnJyTpz5oyWL1+uHj16aMuWLeZ+k8lkMd4wjEJttxorCW/CqVOn9Pjjj6tChQpyc3NTZGSklixZYjGmSZMmGjBggAYPHqwyZcqoRYsW6tWrl9q3b28x7tKlS/L399fcuXMlSfHx8XrggQdUqlQp+fr6qn379jp06JB5/JEjR2QymbRixQpFR0fLzc1NtWvX1nfffVek+gAAKG5X++togdWrV8vDw0MuLi6aOnWqNmzYoDJlylixYgAAAKBkODk5KSwsTFFRURo/frxq166tt99+W/7+/pJUaNVgenp6odWFtxoh4U24cOGC7rnnHq1evVp79uzRs88+q+7duxe64fqCBQvk4OCgb7/9Vu+//7569+6t+Ph4paammsesXbtWWVlZevTRRyVJ2dnZGjx4sBITE7Vx40bZ2dmpU6dOys/Pt5h7+PDheumll5ScnKzw8HA9/vjjunTpUpHq+7ucnBxlZmZavAAA+DcK/jq6fft29e3bVz169NDevXvN/dHR0UpOTta2bdvUunVrPfroo0pPT7dixQAAAIB1GIahnJwchYaGyt/fXxs2bDD35ebmasuWLWrUqFGx1mAyDMMo1jPcYWJjY7Vo0SK5uLhYtOfl5enChQs6ffq0SpUqVei4du3aqXr16nrrrbckXV5JmJGRod27d1uMq1mzpnr06KEhQ4ZIkjp16qRSpUpp3rx5V6znxIkT8vPzU0pKiiIiInTkyBGFhobqgw8+0NNPPy1J2rt3r2rWrKl9+/apWrVqV5znn/X9U1xcnEaNGlWovdaDPWTvwDZpAMCN27Vx9hXbmzdvrsqVK+v999+/Yn+VKlXUq1cvDRs2rDjLAwAAwF3gwoULOnz4sEJDQwtlOJXuf6ZEa/n12zlFGv/qq6+qTZs2CgoK0tmzZ7V06VJNmDBB8fHxatGihSZOnKjx48dr3rx5qlKlisaNG6eEhAQdOHBAnp6eV5zzWp9HZmamvL29lZGRIS8vr6vWxT0JryA6OlozZ860aNuxY4eefPJJSZcDwwkTJuiTTz7R77//rpycHOXk5Mjd3d3imKioqEJz9+7dW7Nnz9aQIUOUnp6uNWvWaOPGjeb+Q4cOacSIEdq+fbtOnjxpXkF47NgxRUREmMfVqlXL/HVAQICky0tPq1WrdsP1/d2wYcM0ePBg8/vMzEwFBQVd97MCAOBGFfx19Gb7AQAAgLvBn3/+qe7duys1NVXe3t6qVauWOSCUpCFDhuj8+fPq16+fTp8+rQYNGmj9+vVXDQhvFULCK3B3d1dYWJhF22+//Wb+evLkyZo6daqmTZumyMhIubu7a+DAgcrNzS00zz899dRTeuWVV/Tdd9/pu+++U0hIiP7zn/+Y+zt06KCgoCDNmTNHgYGBys/PV0RERKG5HR0dzV8X3LiyIFC80fr+ztnZWc7Oztf7aAAAuCFX+utoQkKC4uPjlZ2drbFjx+qhhx5SQECATp06pffee0+//fabHnnkEWuXDgAAgDtcUVf2lbQPP/zwmv0mk0lxcXGKi4srmYL+DyHhTdi6datiYmLMKwvz8/N18OBBVa9e/brH+vr6qmPHjpo3b56+++479ezZ09x36tQp7du3T++//745OPzmm29KtD4AAG6Fa/119MKFC9q/f78WLFigkydPytfXV/Xr19fWrVtVs2ZNa5cOAAAA2CRCwpsQFham5cuXa9u2bfLx8dGUKVOUlpZ2wyFc79691b59e+Xl5alHjx7mdh8fH/n6+mr27NkKCAjQsWPH9Morr5R4fQAA/FvX+uuoi4uLVqxYUYLVAAAAALgenm58E0aMGKF69eqpVatWatKkifz9/dWxY8cbPr558+YKCAhQq1atFBgYaG63s7PT0qVLtXPnTkVERGjQoEF68803S7w+AAAAAAAA2BaebmwF586dU2BgoObOnavOnTtbu5wrKnjyDU83BgAU1dWebgwAAADcKtd6mq8t4unGd5j8/HylpaVp8uTJ8vb21kMPPWTtkgAAAAAAAABCwpJ07NgxhYaGqkKFCpo/f74cHPj4AQAAAAAAYH2kVCUoJCRE7O4GAAAAAADA7YYHlwAAAAAAAAA2jpAQAAAAAAAAsHGEhAAAAAAAAICN456EAAAAAAAAuGs8GTugRM+3aP6Mmz52/PjxevXVV/Xiiy9q2rRpkqTY2FgtWLDAYlyDBg20ffv2f1PmdRESAgAAAAAAACUsMTFRs2fPVq1atQr1tW7dWvPmzTO/d3JyKvZ62G4MAAAAAAAAlKCsrCw98cQTmjNnjnx8fAr1Ozs7y9/f3/wqXbp0sdfESkJc09Yv3pGXl5e1ywAAAAAAALhr9O/fX+3atVPz5s01ZsyYQv0JCQny8/NTqVKl1LhxY40dO1Z+fn7FWhMhIQAAAAAAAFBCli5dql27dikxMfGK/W3atNEjjzyi4OBgHT58WCNGjFDTpk21c+dOOTs7F1tdhIQAAAAAAABACTh+/LhefPFFrV+/Xi4uLlcc07VrV/PXERERioqKUnBwsNasWaPOnTsXW22EhAAAAAAAAEAJ2Llzp9LT03XPPfeY2/Ly8vT1119rxowZysnJkb29vcUxAQEBCg4O1sGDB4u1NkJCAAAAAAAAoAQ0a9ZMKSkpFm09e/ZUtWrVNHTo0EIBoSSdOnVKx48fV0BAQLHWRkgIAAAAAAAAlABPT09FRERYtLm7u8vX11cRERHKyspSXFycunTpooCAAB05ckSvvvqqypQpo06dOhVrbYSEAAAAAAAAwG3A3t5eKSkp+uijj3TmzBkFBAQoOjpan3zyiTw9PYv13ISEAAAAAAAAuGssmj/D2iUUSUJCgvlrV1dXrVu3zip1EBLimmq1eF52Dk7WLgMAcA2/fjvH2iUAAAAAuMPZWbsAAAAAAAAAANZFSAgAAAAAAADYOEJCAAAAAAAAwMYREgIAAAAAAAA2jpAQAAAAAAAAsHGEhAAAAAAAAICNIyQEAAAAAAAAbBwhIQAAAAAAAGDjCAkBAAAAAAAAG+dg7QIAAAAAAACAW2Xi+NdK9HxDh40p8jG///67hg4dqi+//FLnz59XeHi4PvzwQ91zzz2SJMMwNGrUKM2ePVunT59WgwYN9O6776pmzZq3unwzVhLegeLi4lSnTh3z+9jYWHXs2PGax4SEhGjatGnFWhcAwHpmzpypWrVqycvLS15eXmrYsKG+/PJLc79hGIqLi1NgYKBcXV3VpEkT/fTTT1asGAAAALBNp0+f1v333y9HR0d9+eWX2rt3ryZPnqxSpUqZx0yaNElTpkzRjBkzlJiYKH9/f7Vo0UJnz54ttroICUtQbGysTCaTTCaTHB0dVa5cObVo0UJz585Vfn5+sZ47MTFRzz77bLGeAwBgPRUqVNCECROUlJSkpKQkNW3aVDExMeYg0Bq/ZAAAAAAobOLEiQoKCtK8efN07733KiQkRM2aNVPlypUlXf4D/7Rp0zR8+HB17txZERERWrBggc6dO6fFixcXW12EhCWsdevWSk1N1ZEjR/Tll18qOjpaL774otq3b69Lly4V23nLli0rNze3YpsfAGBdHTp0UNu2bRUeHq7w8HCNHTtWHh4e2r59u9V+yQAAAABQ2Oeff66oqCg98sgj8vPzU926dTVnzhxz/+HDh5WWlqaWLVua25ydndW4cWNt27at2OoiJCxhzs7O8vf3V/ny5VWvXj29+uqr+t///qcvv/xS8+fPlyRlZGTo2WeflZ+fn7y8vNS0aVP98MMP1537rbfeUkBAgHx9fdW/f39dvHjR3Md2YwCwHXl5eVq6dKmys7PVsGFDq/2SAQAAAKCwX3/9VTNnzlSVKlW0bt069enTRy+88II++ugjSVJaWpokqVy5chbHlStXztxXHAgJbwNNmzZV7dq1tWLFChmGoXbt2iktLU1r167Vzp07Va9ePTVr1kx//fXXVefYvHmzDh06pM2bN2vBggWaP3++OXQEANiGlJQUeXh4yNnZWX369NHKlStVo0YNq/2SAQAAAKCw/Px81atXT+PGjVPdunX13HPP6ZlnntHMmTMtxplMJov3hmEUaruVCAlvE9WqVdORI0e0efNmpaSkaNmyZYqKilKVKlX01ltvqVSpUvrss8+ueryPj49mzJihatWqqX379mrXrp02btx4w+fPyclRZmamxQsAcGepWrWqkpOTtX37dvXt21c9evTQ3r17zf0l/UsGAAAAgMICAgJUo0YNi7bq1avr2LFjkiR/f39JKvQH/fT09EJ/+L+VCAlvEwX/obZz505lZWXJ19dXHh4e5tfhw4d16NChqx5fs2ZN2dvbm98HBAQoPT39hs8/fvx4eXt7m19BQUH/6noAACXPyclJYWFhioqK0vjx41W7dm29/fbbVvslAwAAAEBh999/vw4cOGDR9vPPPys4OFiSFBoaKn9/f23YsMHcn5ubqy1btqhRo0bFVpdDsc2MItm3b59CQ0OVn5+vgIAAJSQkFBrz90dh/5Ojo6PFe5PJVKQnJg8bNkyDBw82v8/MzCQoBIA7nGEYysnJsfglo27dupL+/y8ZEydOtHKVAAAAgG0ZNGiQGjVqpHHjxunRRx/V999/r9mzZ2v27NmSLmc6AwcO1Lhx41SlShVVqVJF48aNk5ubm7p161ZsdRES3gY2bdqklJQUDRo0SBUqVFBaWpocHBwUEhJSYjU4OzvL2dm5xM4HALi1Xn31VbVp00ZBQUE6e/asli5dqoSEBMXHx1vtlwwAAAAAhdWvX18rV67UsGHD9MYbbyg0NFTTpk3TE088YR4zZMgQnT9/Xv369dPp06fVoEEDrV+/Xp6ensVWFyFhCcvJyVFaWpry8vL0559/Kj4+XuPHj1f79u311FNPyc7OTg0bNlTHjh01ceJEVa1aVX/88YfWrl2rjh07KioqytqXAAC4Df3555/q3r27UlNT5e3trVq1aik+Pl4tWrSQZJ1fMgAAAABrGDpsjLVLuK727durffv2V+03mUyKi4tTXFxcidVESFjC4uPjFRAQIAcHB/n4+Kh27dp655131KNHD9nZXb5F5Nq1azV8+HD16tVLJ06ckL+/vx588EHuGwUAuKoPP/zwmv3W+CUDAAAAwJ3DZBiGYe0icPvJzMyUt7e3gu99SnYOTtYuBwBwDb9+O8faJQAAAAAl6sKFCzp8+LBCQ0Pl4uJi7XKs7lqfR0HGk5GRIS8vr6vOwdONAQAAAAAAABtHSAgAAAAAAADYOEJCAAAAAAAAwMYREgIAAAAAAAA2jpAQAAAAAAAAsHGEhAAAAAAAAICNIyQEAAAAAAAAbBwhIQAAAAAAAGDjHKxdAAAAAAAAAHCrrFv+comer1WXN4s0PiQkREePHi3U3q9fP7377ruKjY3VggULLPoaNGig7du3/6s6r4eQEAAAAAAAACghiYmJysvLM7/fs2ePWrRooUceecTc1rp1a82bN8/83snJqdjrIiTENf24Ybq8vLysXQYAAAAAAMBdoWzZshbvJ0yYoMqVK6tx48bmNmdnZ/n7+5doXdyTEAAAAAAAALCC3NxcLVq0SL169ZLJZDK3JyQkyM/PT+Hh4XrmmWeUnp5e7LUQEgIAAAAAAABWsGrVKp05c0axsbHmtjZt2ujjjz/Wpk2bNHnyZCUmJqpp06bKyckp1lrYbgwAAAAAAABYwYcffqg2bdooMDDQ3Na1a1fz1xEREYqKilJwcLDWrFmjzp07F1sthIQAAAAAAABACTt69Ki++uorrVix4prjAgICFBwcrIMHDxZrPWw3BgAAAAAAAErYvHnz5Ofnp3bt2l1z3KlTp3T8+HEFBAQUaz2EhAAAAAAAAEAJys/P17x589SjRw85OPz/jb5ZWVl66aWX9N133+nIkSNKSEhQhw4dVKZMGXXq1KlYa2K7MQAAAAAAAFCCvvrqKx07dky9evWyaLe3t1dKSoo++ugjnTlzRgEBAYqOjtYnn3wiT0/PYq3JZBiGUaxnwB0pMzNT3t7ecq3URCY7smQAV5d9cIO1SwAAAABgYy5cuKDDhw8rNDRULi4u1i7H6q71eRRkPBkZGfLy8rrqHGw3BgAAAAAAAGwcISEAAAAAAABg4wgJAQAAAAAAABtHSAgAAAAAAADYOEJCAAAAAAAAwMYREgIAAAAAAAA2jpAQAAAAAAAAsHGEhAAAAAAAAICNIyQEAAAAAAAAbBwhoQ0xmUxatWqVtcsAcBcaP3686tevL09PT/n5+aljx446cOCAuf/ixYsaOnSoIiMj5e7ursDAQD311FP6448/rFg1AAAAAFjH2bNnNXDgQAUHB8vV1VWNGjVSYmKiud8wDMXFxSkwMFCurq5q0qSJfvrpp2KtyaFYZ/+XZs2apZdfflmnT5+Wg8PlUrOysuTj46P77rtPW7duNY/dunWrHnzwQR04cEDh4eE3fc6EhARFR0fr9OnTKlWq1HXHFXBxcVGlSpX04osv6tlnn73p8wPAnWjLli3q37+/6tevr0uXLmn48OFq2bKl9u7dK3d3d507d067du3SiBEjVLt2bZ0+fVoDBw7UQw89pKSkJGuXDwAAAOAu8sfeTiV6vsAaK4t8TO/evbVnzx4tXLhQgYGBWrRokZo3b669e/eqfPnymjRpkqZMmaL58+crPDxcY8aMUYsWLXTgwAF5enoWw1Xc5iFhdHS0srKylJSUpPvuu0/S5TDQ399fiYmJOnfunNzc3CRdDu0CAwP/VUB4Mw4cOCAvLy+dP39eX3zxhfr27avKlSurWbNmJVoHAFhTfHy8xft58+bJz89PO3fu1IMPPihvb29t2LDBYsz06dN177336tixY6pYsWJJlgsAAAAAVnP+/HktX75c//vf//Tggw9KkuLi4rRq1SrNnDlTo0eP1rRp0zR8+HB17txZkrRgwQKVK1dOixcv1nPPPVcsdd3W242rVq2qwMBAJSQkmNsSEhIUExOjypUra9u2bRbtBSv7cnNzNWTIEJUvX17u7u5q0KCBxRxHjx5Vhw4d5OPjI3d3d9WsWVNr167VkSNHzHP4+PjIZDIpNjb2mjX6+fnJ399foaGheuGFFxQSEqJdu3aZ+w3D0KRJk1SpUiW5urqqdu3a+uyzzyzqNplM2rhxo6KiouTm5qZGjRpZbNOTpDFjxsjPz0+enp7q3bu3XnnlFdWpU8fcn5iYqBYtWqhMmTLy9vZW48aNLeoAgJKUkZEhSSpduvQ1x5hMpmuu2gYAAACAu82lS5eUl5cnFxcXi3ZXV1d98803Onz4sNLS0tSyZUtzn7Ozsxo3bmyRhd1qt3VIKElNmjTR5s2bze83b96sJk2aqHHjxub23Nxcfffdd+aAr2fPnvr222+1dOlS/fjjj3rkkUfUunVrHTx4UJLUv39/5eTk6Ouvv1ZKSoomTpwoDw8PBQUFafny5ZIurxBMTU3V22+/fUN1Goah+Ph4HT9+XA0aNDC3v/baa5o3b55mzpypn376SYMGDdKTTz6pLVu2WBw/fPhwTZ48WUlJSXJwcFCvXr3MfR9//LHGjh2riRMnaufOnapYsaJmzpxpcfzZs2fVo0cPbd26Vdu3b1eVKlXUtm1bnT179kY/agC4JQzD0ODBg/XAAw8oIiLiimMuXLigV155Rd26dZOXl1cJVwgAAAAA1uPp6amGDRtq9OjR+uOPP5SXl6dFixZpx44dSk1NVVpamiSpXLlyFseVK1fO3FccbuvtxtLlkHDQoEG6dOmSzp8/r927d+vBBx9UXl6e3nnnHUnS9u3bdf78eUVHR+vQoUNasmSJfvvtNwUGBkqSXnrpJcXHx2vevHkaN26cjh07pi5duigyMlKSVKlSJfP5Cla9+Pn53dDqlgoVKkiScnJylJ+frzfeeMO8VDQ7O1tTpkzRpk2b1LBhQ/O5vvnmG73//vtq3LixeZ6xY8ea37/yyitq166dLly4IBcXF02fPl1PP/20evbsKUkaOXKk1q9fr6ysLPPxTZs2tajr/fffl4+Pj7Zs2aL27dtf9zpycnKUk5Njfp+ZmXndYwDgSgYMGKAff/xR33zzzRX7L168qMcee0z5+fl67733Srg6AAAAALC+hQsXqlevXipfvrzs7e1Vr149devWzWJXqMlksjjGMIxCbbfSbb+SMDo6WtnZ2UpMTNTWrVsVHh4uPz8/NW7cWImJicrOzlZCQoIqVqyoSpUqadeuXTIMQ+Hh4fLw8DC/tmzZokOHDkmSXnjhBY0ZM0b333+/Xn/9df344483Xd/WrVuVnJys5ORkffDBBxo3bpx5ld/evXt14cIFtWjRwqKWjz76yFxLgVq1apm/DggIkCSlp6dLuryq8d5777UY/8/36enp6tOnj8LDw+Xt7S1vb29lZWXp2LFjN3Qd48ePNx/n7e2toKCgon0QACDp+eef1+eff67Nmzeb/4jydxcvXtSjjz6qw4cPa8OGDawiBAAAAGCTKleurC1btigrK0vHjx/X999/r4sXLyo0NFT+/v6SVGjVYHp6eqHVhbfSbb+SMCwsTBUqVNDmzZt1+vRp82q7gvsAfvvtt9q8ebN5JV1+fr7s7e21c+dO2dvbW8zl4eEh6fITZFq1aqU1a9Zo/fr1Gj9+vCZPnqznn3++yPWFhoaaVxzWrFlTO3bs0NixY9W3b1/l5+dLktasWaPy5ctbHOfs7Gzx3tHR0fx1QSpccPzf2woYhmHxPjY2VidOnNC0adMUHBwsZ2dnNWzYULm5uTd0HcOGDdPgwYPN7zMzMwkKAdwwwzD0/PPPa+XKlUpISFBoaGihMQUB4cGDB7V582b5+vpaoVIAAAAAuH24u7vL3d1dp0+f1rp16zRp0iRzULhhwwbVrVtX0uVb7W3ZskUTJ04stlpu+5BQuryaMCEhQadPn9bLL79sbm/cuLHWrVun7du3m7fi1q1bV3l5eUpPT9d//vOfq84ZFBSkPn36qE+fPho2bJjmzJmj559/Xk5OTpKkvLy8m6rV3t5e58+flyTVqFFDzs7OOnbsmMXW4qKqWrWqvv/+e3Xv3t3clpSUZDFm69ateu+99/5fe3cfVFWdx3H8c0EwBOWGT1ddDERFGNcHpBxDA5uAZMceHSZzQ63BNLLQbljO7mxJguYgmilWTsbQWlrmVI4ZplYWlUFpqaQYuIgLGZjiCBRc7v7heHdZAUHF4+W+XzP8wfmdc8+HM3x5+N5zfj/FxcVJko4fP67Kyso2n6Nr164XNS4BoK2SkpK0YcMGvf/+++revbvjHS9fX195eXmpoaFBU6ZM0XfffaetW7fKZrM59vHz83P87AUAAAAAV/Dxxx/LbrcrODhYR48e1dNPP63g4GDNnDlTJpNJycnJSktL05AhQzRkyBClpaWpW7duevDBBzssk9M0CZOSklRfX9+k2RYZGak5c+aorq7OsWjJ0KFDNW3aNCUkJCgjI0OjR49WZWWldu3apT//+c+Ki4tTcnKyJk2apKFDh+q3337Trl27FBISIkm66aabZDKZtHXrVsXFxcnLy8txB2JzTp48qbq6Ov3+++/au3evcnJyNGXKFEnnJ6K0Wq2aN2+eGhsbNX78eFVXVysvL08+Pj6aPn16m77+uXPnKjExUeHh4br11lu1ceNG/fDDD03mUhw8eLBycnIUHh6u6upqPf300/Ly8mr3tQaAy3FhmoWoqKgm29evX68ZM2aorKxMH3zwgSQ1WZld+u+CVAAAAADgKs6cOaNnn31WZWVl8vPz0/3336/Fixc7njRNSUlRbW2tHnvsMf32228aO3ascnNz1b179w7L5DRNwtraWg0bNqzJs9eRkZE6e/asgoKCmjwau379er3wwgt66qmndOLECfXs2VPjxo1z3GVns9mUlJSksrIy9ejRQ3feeacyMzMlSQMGDNDzzz+vZ555RjNnzlRCQoLeeOONFrMFBwdLkrp06SJ/f389+uijeu655xzjqamp6tOnj9LT01VcXCyz2aywsDAtXLiwzV//tGnTVFxcLKvVqrq6OsXHx2vGjBnau3evY5/XX39ds2bN0ujRozVw4EClpaXJarW2+RwAcCX+fwqE/xcQEHDJfQAAAADgaugfusXoCJcUHx+v+Pj4FsdNJpOee+65Jj2mjmay81+bU4qOjpbFYlFOTk6HvH51dfX5xwQHRcnk5hS9ZAAGOVe0w+gIAAAAAFxMXV2dSkpKFBgYqBtuuMHoOIZr7Xpc6PGcOXOm1cUj6f44gZqaGq1du1axsbFyd3fXW2+9pU8++UQ7dvCPOQAAAAAAAK4cTUInYDKZtG3bNr3wwgv6/fffFRwcrM2bN+uOO+4wOhoAAAAAAAA6AZqETsDLy0uffPKJ0TEAAAAAAADQSbkZHQAAAAAAAACAsWgSAgAAAAAAwCmxHu95V+M60CQEAAAAAACAU/Hw8JB0frFX/Pc6XLgul4M5CQEAAAAAAOBU3N3dZTabdfLkSUlSt27dZDKZDE517dntdtXU1OjkyZMym81yd3e/7NeiSQgAAAAAAACnY7FYJMnRKHRlZrPZcT0uF01CAAAAAAAAOB2TyaR+/fqpT58+qq+vNzqOYTw8PK7oDsILaBICAAAAAADAabm7u1+VJpmro0mIVlV8/7569OhhdAwAAAAAAAB0IFY3BgAAAAAAAFwcTUIAAAAAAADAxfG4MZplt9slSdXV1QYnAQAAAAAAwOW60Nu50OtpCU1CNKuqqkqS5O/vb3ASAAAAAAAAXKmzZ8/K19e3xXGahGiWn5+fJKm0tLTVbyAA16/q6mr5+/vr+PHjLEAEODFqGXB+1DHg/KhjODO73a6zZ8+qf//+re5HkxDNcnM7P12lr68vPwABJ9ejRw/qGOgEqGXA+VHHgPOjjuGs2nIDGAuXAAAAAAAAAC6OJiEAAAAAAADg4mgSolldu3bVP/7xD3Xt2tXoKAAuE3UMdA7UMuD8qGPA+VHHcAUm+6XWPwYAAAAAAADQqXEnIQAAAAAAAODiaBICAAAAAAAALo4mIQAAAAAAAODiaBICAAAAAAAALo4mIQAAAAAAAODiuhgdANeHsrIyZWVlKS8vTxUVFTKZTOrbt69uvfVWzZ49W/7+/kZHBHAJ586d04YNGy6q44iICE2dOlXe3t5GRwRwCdQx0DlQy4Dzo47hikx2u91udAgY64svvtCkSZPk7++vmJgY9e3bV3a7XSdPntSOHTt0/PhxffTRR4qIiDA6KoAWHDp0SNHR0aqpqVFkZGSTOv7ss8/k7e2t3NxchYaGGh0VQAuoY6BzoJYB50cdw1XRJIRuvvlmjR8/XpmZmc2Oz5s3T1988YW+/fbba5wMQFtNnDhRFotF2dnZ8vT0bDL2xx9/aMaMGSovL9fu3bsNSgjgUqhjoHOglgHnRx3DVdEkhLy8vLRv3z4FBwc3O/7TTz9p9OjRqq2tvcbJALRVt27dlJ+f3+K7mQcOHNAtt9yimpqaa5wMQFtRx0DnQC0Dzo86hqti4RKoX79+ysvLa3H8q6++Ur9+/a5hIgDtdeONN6qoqKjF8aNHj+rGG2+8hokAtBd1DHQO1DLg/KhjuCoWLoGsVqtmz56tgoICRUdHq2/fvjKZTKqoqNCOHTu0bt06rVixwuiYAFqRmJio6dOn629/+1uzdZyWlqbk5GSjYwJoBXUMdA7UMuD8qGO4Kh43hiRp48aNyszMVEFBgWw2myTJ3d1dY8aM0fz58xUfH29wQgCXsnTpUq1cudKx+pok2e12WSwWJScnKyUlxeCEAC6FOgY6B2oZcH7UMVwRTUI0UV9fr8rKSklSr1695OHhYXAiAO1VUlKiiooKSZLFYlFgYKDBiQC01//Wcd++fTVo0CCDEwG4HPxOBpwfdQxXQpMQAADgOubp6an9+/crJCTE6CgAAADoxJiTEAA6idraWhUUFMjPz++ildjq6uq0adMmJSQkGJQOwKXMnz+/2e02m01LlixRz549JUnLly+/lrEAtNP3338vs9nsuNvozTffVFZWlkpLS3XTTTfp8ccf1wMPPGBwSgCXsmrVKuXn5+svf/mL4uPjlZOTo/T0dDU2Nuq+++7TokWL1KULLRV0LnxHA0AncOTIEcXExKi0tFQmk0kTJkzQW2+95ViZ/MyZM5o5cyZNQuA6tmLFCo0cOVJms7nJdrvdrsLCQnl7ezvmRAJw/XrkkUeUkZGhwMBArVu3Tk888YQSExP10EMP6fDhw0pMTFRNTY0efvhho6MCaEFqaqqWLVummJgYPfnkkyopKdGyZcs0b948ubm5KTMzUx4eHnr++eeNjgpcVTxuDACdwL333quGhgatX79ep0+f1vz583XgwAF9+umnGjhwoH755Rf179/fsTARgOtPenq6XnvtNa1bt0633367Y7uHh4f2799/0R3CAK5P3t7eKiws1MCBAxUWFqbZs2dr1qxZjvENGzZo8eLFOnjwoIEpAbQmKChIy5Yt03333af9+/drzJgxys7O1rRp0yRJW7ZsUUpKioqKigxOClxdbkYHAABcuby8PKWlpalXr14aPHiwPvjgA02aNEkTJkxQcXGx0fEAtMGzzz6rjRs3as6cObJaraqvrzc6EoDL4OXlpV9//VWSdOLECY0dO7bJ+NixY1VSUmJENABtVF5ervDwcEnSyJEj5ebmplGjRjnGw8LC9O9//9ugdEDHoUkIAJ1AbW3tRXOirF69WnfddZciIyN15MgRg5IBaI+bb75ZBQUF+vXXXxUeHq4ff/yRR4wBJzNp0iRlZWVJkiIjI/Xuu+82Gd+0aZMGDx5sRDQAbWSxWHTo0CFJUlFRkWw2m+NzSTp48KD69OljVDygwzAnIQB0AsOGDVN+fv5Fq5+uWrVKdrtdd911l0HJALSXj4+PsrOz9fbbbys6OpppAgAns3TpUkVERCgyMlLh4eHKyMjQp59+qpCQEB0+fFhff/21tmzZYnRMAK148MEHlZCQoLvvvls7d+7UggULZLVaVVVVJZPJpMWLF2vKlClGxwSuOuYkBIBOID09XXv27NG2bduaHX/ssce0du1aNTY2XuNkAK5EWVmZCgoKdMcdd8jb29voOADa6PTp01qyZIk+/PBDFRcXq7GxUf369VNERITmzZvneIwRwPXJZrNpyZIl+vrrrzV+/HgtWLBAb7/9tlJSUlRTU6PJkyfr5Zdf5nczOh2ahAAAAAAAAICLY05CAAAAAAAAwMXRJAQAAAAAAABcHE1CAAAAAAAAwMXRJAQAAAAAAABcHE1CAAAAAAAAwMXRJAQAAIChKioqNHfuXA0aNEhdu3aVv7+/Jk+erJ07d3bYOc+dO6cFCxZo0KBBuuGGG9S7d29FRUVp69atjn0CAgK0YsWKdr92VFSUkpOTr15YAACAa6CL0QEAAADguo4dO6aIiAiZzWa9+OKLGjFihOrr6/Xxxx8rKSlJP/30U7tf02azyWQyyc2t5ffDZ8+erb179+rll19WaGioqqqqlJeXp6qqqiv5cgAAAJyWyW63240OAQAAANcUFxenH374QYcPH5a3t3eTsdOnT8tsNmv58uVav369iouL5efnp8mTJ+vFF1+Uj4+PJOmNN95QcnKy3nzzTaWkpOjIkSMqKipSYGBgi+c1m81auXKlpk+f3ux4VFSUPvvssybb7Ha7qqqq9Pjjj2vPnj06deqUgoKCtHDhQk2dOlWSNGPGDGVnZzc5rqSkRAEBATp06JCsVqs+//xzeXt7KyYmRpmZmerVq1e7rxsAAMDVxuPGAAAAMMSpU6e0fft2JSUlXdQglM438iTJzc1NL730kg4cOKDs7Gzt2rVLKSkpTfatqalRenq61q1bp4MHD6pPnz6tnttisWjbtm06e/Zss+Pvvfee/vSnP2nRokUqLy9XeXm5JKmurk5jxozR1q1bdeDAAc2aNUsPPfSQvvnmG0nSypUrNW7cOCUmJjqO8/f3V3l5uSIjIzVq1Cjl5+dr+/bt+uWXXxQfH9/eywYAANAheNwYAAAAhjh69KjsdruGDRvW6n7/O79fYGCgUlNTNWfOHK1Zs8axvb6+XmvWrNHIkSPbdO5XX31V06ZNU8+ePTVy5EiNHz9eU6ZMUUREhCTJz89P7u7u6t69uywWi+O4AQMGyGq1Oj6fO3eutm/frnfeeUdjx46Vr6+vPD091a1btybHZWVlKSwsTGlpaY5tr7/+uvz9/XXkyBENHTq0TbkBAAA6CncSAgAAwBAXZr0xmUyt7rd7925FR0drwIAB6t69uxISElRVVaVz58459vH09NSIESPafO7bbrtNxcXF2rlzp+6//34dPHhQEyZMUGpqaqvH2Ww2LV68WCNGjFDPnj3l4+Oj3NxclZaWtnpcQUGBdu/eLR8fH8fHhebozz//3ObcAAAAHYUmIQAAAAwxZMgQmUwmFRYWtrjPv/71L8XFxWn48OHavHmzCgoKtHr1aknn7x68wMvL65LNxv/n4eGhCRMm6JlnnlFubq4WLVqk1NRU/fHHHy0ek5GRoczMTKWkpGjXrl3at2+fYmNjWz1GkhobGzV58mTt27evyUdRUZFuu+22duUGAADoCDxuDAAAAEP4+fkpNjZWq1ev1hNPPNHswiX5+flqaGhQRkaGY7XiTZs2dUie0NBQNTQ0qK6uTp6envL09JTNZmuyz549e3T33Xfrr3/9q6Tzzb+ioiKFhIQ49mnuuLCwMG3evFkBAQHq0oU/wQEAwPWHOwkBAABgmDVr1shms+mWW27R5s2bVVRUpMLCQr300ksaN26cgoKC1NDQoFWrVqm4uFg5OTlau3btFZ83KipKr7zyigoKCnTs2DFt27ZNCxcu1MSJE9WjRw9JUkBAgD7//HOdOHFClZWVkqTBgwdrx44dysvLU2FhoR599FFVVFQ0ee2AgAB98803OnbsmCorK9XY2KikpCSdOnVKU6dO1d69e1VcXKzc3Fw9/PDDFzUUAQAAjECTEAAAAIYJDAzUd999p4kTJ+qpp57S8OHDFR0drZ07dyorK0ujRo3S8uXLtXTpUg0fPlz//Oc/lZ6efsXnjY2NVXZ2tmJiYhQSEqK5c+cqNja2yV2KixYt0rFjxxQUFKTevXtLkv7+978rLCxMsbGxioqKksVi0T333NPkta1Wq9zd3RUaGqrevXurtLRU/fv315dffimbzabY2FgNHz5cTz75pHx9fR13SAIAABjJZL8wYzQAAAAAAAAAl8TblgAAAAAAAICLo0kIAACATsfHx6fFjz179hgdDwAA4LrD48YAAADodI4ePdri2IABA+Tl5XUN0wAAAFz/aBICAAAAAAAALo7HjQEAAAAAAAAXR5MQAAAAAAAAcHE0CQEAAAAAAAAXR5MQAAAAAAAAcHE0CQEAAAAAAAAXR5MQAAAAAAAAcHE0CQEAAAAAAAAXR5MQAAAAAAAAcHH/AUupcD4gpIyAAAAAAElFTkSuQmCC"/>
          <p:cNvSpPr>
            <a:spLocks noChangeAspect="1" noChangeArrowheads="1"/>
          </p:cNvSpPr>
          <p:nvPr/>
        </p:nvSpPr>
        <p:spPr bwMode="auto">
          <a:xfrm>
            <a:off x="155574" y="-144463"/>
            <a:ext cx="6184266" cy="61842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png;base64,iVBORw0KGgoAAAANSUhEUgAABQkAAAHqCAYAAACnYcjKAAAAOXRFWHRTb2Z0d2FyZQBNYXRwbG90bGliIHZlcnNpb24zLjkuMiwgaHR0cHM6Ly9tYXRwbG90bGliLm9yZy8hTgPZAAAACXBIWXMAAA9hAAAPYQGoP6dpAACKgUlEQVR4nOzdeVxV1f7/8fdhnhFRBBQBRZzAKcy0borzGA6VZZloVk6Veksz0zBny6G0NC2HNLXM4ZYaaipmmQYqhTlk5lRBqCkIKijs3x9+Ob9OOGHCUc/r+Xicx4Oz1tprf/YR7qU3a+1tMgzDEAAAAAAAAACbZWftAgAAAAAAAABYFyEhAAAAAAAAYOMICQEAAAAAAAAbR0gIAAAAAAAA2DhCQgAAAAAAAMDGERICAAAAAAAANo6QEAAAAAAAALBxhIQAAAAAAACAjSMkBAAAAAAAAGwcISEAAChxJpPphl4JCQnFXstHH32kxx57TFWrVpWdnZ1CQkKuOjYrK0sDBw5UYGCgXFxcVKdOHS1duvSGzhMXFyeTySQ/Pz+dPXu2UH9ISIjat29/s5fxr8yfP18mk0lJSUlWOX9R7d69W40bN5a3t7dMJpOmTZt2zfGZmZkaO3asoqKi5OXlJWdnZ4WEhKhXr17atWtXidRsMpk0YMCAa45p0qSJmjRpUqR59+7dq7i4OB05cqRQX2xs7DW/n63tRj6TW+H48ePq16+fwsPD5erqqtKlSysyMlLPPPOMjh8/bh63du1axcXF/atzLV68+LrfjwAA3K4crF0AAACwPd99953F+9GjR2vz5s3atGmTRXuNGjWKvZaFCxcqLS1N9957r/Lz83Xx4sWrju3cubMSExM1YcIEhYeHa/HixXr88ceVn5+vbt263dD5Tpw4oUmTJmn06NG36hJsTq9evZSdna2lS5fKx8fnmkHYoUOH1LJlS6Wnp6tPnz4aNWqUPDw8dOTIEX366ae65557dObMGXl7e5fcBVzFe++9V+Rj9u7dq1GjRqlJkyaFPocRI0boxRdfvEXV3Zl+++031atXT6VKldJ///tfVa1aVRkZGdq7d68+/fRT/frrrwoKCpJ0OSR89913/1VQuHjxYu3Zs0cDBw68NRcAAEAJIiQEAAAl7r777rN4X7ZsWdnZ2RVqLwnr1q2Tnd3lzRXt27fXnj17rjhu7dq12rBhgzkYlKTo6GgdPXpUL7/8srp27Sp7e/vrnq9169aaOnWq+vfvL39//1t3IXeAc+fOyc3N7V/Ps2fPHj3zzDNq06bNNcfl5eWpU6dOOnnypL777jtFRESY+xo3bqwePXroyy+/lKOj47+u6eLFizKZTHJwuPlfr291KF65cuVbOt+daM6cOTp58qS+//57hYaGmts7duyoV199Vfn5+VasDgCA2wvbjQEAwG3pr7/+Ur9+/VS+fHk5OTmpUqVKGj58uHJycizGFWxZfP/99xUeHi5nZ2fVqFHjhrcBFwSE17Ny5Up5eHjokUcesWjv2bOn/vjjD+3YseOG5hkzZowuXbp03dVKCQkJV9xyfeTIEZlMJs2fP9/cFhsbKw8PD+3fv1+tWrWSu7u7AgICNGHCBEnS9u3b9cADD8jd3V3h4eFasGDBFc95+vRp9ezZU6VLl5a7u7s6dOigX3/9tdC4r776Ss2aNZOXl5fc3Nx0//33a+PGjRZjCrZX79q1Sw8//LB8fHyuG1rt2bNHMTEx8vHxMW/n/nutBduiL126pJkzZ5q3pV/NqlWrlJKSomHDhlkEhH/Xpk0bc3D5yy+/qGfPnqpSpYrc3NxUvnx5dejQQSkpKRbHFPzbLFy4UP/9739Vvnx5OTs765dffrnm9V3PlbYbz5w5U7Vr15aHh4c8PT1VrVo1vfrqq5Iufx4F34/R0dHmz6Pge+NK240Lfl4WLlyo6tWry83NTbVr19bq1asL1fO///1PtWrVkrOzsypVqqS3337b/O/6d8uWLVODBg3k7e0tNzc3VapUSb169brh677Wz+6RI0fk4OCg8ePHFzru66+/lslk0rJly64696lTp2RnZyc/P78r9hf8/MfGxurdd9+VZHk7hIJt3O+++64efPBB+fn5yd3dXZGRkZo0aZLFyuMmTZpozZo1Onr0qMUcBXJzczVmzBhVq1ZNzs7OKlu2rHr27KkTJ07c8GcFAEBxIiQEAAC3nQsXLig6OlofffSRBg8erDVr1ujJJ5/UpEmT1Llz50LjP//8c73zzjt644039Nlnnyk4OFiPP/64Pvvss1tW0549e1S9evVCK8Vq1apl7r8RwcHB6tevnz788EP9/PPPt6y+ixcvqnPnzmrXrp3+97//qU2bNho2bJheffVV9ejRQ7169dLKlStVtWpVxcbGaufOnYXmePrpp2VnZ2e+r9r333+vJk2a6MyZM+YxixYtUsuWLeXl5aUFCxbo008/VenSpdWqVatCQaF0eYt2WFiYli1bplmzZl21/gMHDqhRo0b66aef9M4772jFihWqUaOGYmNjNWnSJElSu3btzFvVH374YX333XeFtq7/3fr16yVdXjV2I/744w/5+vpqwoQJio+P17vvvisHBwc1aNBABw4cKDR+2LBhOnbsmGbNmqUvvvjiqkHUzVq6dKn69eunxo0ba+XKlVq1apUGDRqk7OxsSZc/j3Hjxkm6HGIVfB7t2rW75rxr1qzRjBkz9MYbb2j58uUqXbq0OnXqZBEIx8fHq3PnzvL19dUnn3yiSZMmacmSJYUC5u+++05du3ZVpUqVtHTpUq1Zs0YjR47UpUuXbugar/ezGxISooceekizZs1SXl6exbEzZsxQYGCgOnXqdNX5GzZsqPz8fHXu3Fnr1q1TZmbmFceNGDFCDz/8sPmaCl4BAQGSLm9b79atmxYuXKjVq1fr6aef1ptvvqnnnnvOPMd7772n+++/X/7+/hZzSFJ+fr5iYmI0YcIEdevWTWvWrNGECRO0YcMGNWnSROfPn7+hzwsAgGJlAAAAWFmPHj0Md3d38/tZs2YZkoxPP/3UYtzEiRMNScb69evNbZIMV1dXIy0tzdx26dIlo1q1akZYWFiR6mjXrp0RHBx8xb4qVaoYrVq1KtT+xx9/GJKMcePGXXPu119/3ZBknDhxwjh58qTh7e1tdOnSxdwfHBxstGvXzvx+8+bNhiRj8+bNFvMcPnzYkGTMmzfP3NajRw9DkrF8+XJz28WLF42yZcsakoxdu3aZ20+dOmXY29sbgwcPNrfNmzfPkGR06tTJ4lzffvutIckYM2aMYRiGkZ2dbZQuXdro0KGDxbi8vDyjdu3axr333lvoekeOHHnNz6XAY489Zjg7OxvHjh2zaG/Tpo3h5uZmnDlzxtwmyejfv/9152zdurUhybhw4cIN1fBPly5dMnJzc40qVaoYgwYNMrcX/Ns8+OCDNzzXjdTcuHFjo3Hjxub3AwYMMEqVKnXNY5YtW3bF7xPDuPx98c/vZ0lGuXLljMzMTHNbWlqaYWdnZ4wfP97cVr9+fSMoKMjIyckxt509e9bw9fU1/v6fEG+99ZYhyeLf50bd6M9uwee9cuVKc9vvv/9uODg4GKNGjbrmOfLz843nnnvOsLOzMyQZJpPJqF69ujFo0CDj8OHDFmP79+9v3Mh/HuXl5RkXL140PvroI8Pe3t7466+/zH1X+9+QJUuWFPoZNQzDSExMNCQZ77333nXPCwBAcWMlIQAAuO1s2rRJ7u7u5pU9BWJjYyWp0Iq1Zs2aqVy5cub39vb26tq1q3755Rf99ttvt6yua21tvVbfP/n6+mro0KFavnz5DW9Tvh6TyaS2bdua3zs4OCgsLEwBAQGqW7euub106dLy8/PT0aNHC83xxBNPWLxv1KiRgoODtXnzZknStm3b9Ndff6lHjx66dOmS+ZWfn6/WrVsrMTHRvMqtQJcuXW6o/k2bNqlZs2bmh0gUiI2N1blz5665YvBWuXTpksaNG6caNWrIyclJDg4OcnJy0sGDB7Vv375C42/02m7WvffeqzNnzujxxx/X//73P508efKWzBsdHS1PT0/z+3Llyll8T2RnZyspKUkdO3aUk5OTeZyHh4c6dOhgMVf9+vUlSY8++qg+/fRT/f7770Wq5UZ+dps0aaLatWubtwNL0qxZs2QymfTss89ec36TyaRZs2bp119/1XvvvaeePXvq4sWLmjp1qmrWrKktW7bcUJ27d+/WQw89JF9fX9nb28vR0VFPPfWU8vLybmhF8OrVq1WqVCl16NDB4menTp068vf3L5EnuQMAcD2EhAAA4LZz6tQp+fv7Fwre/Pz85ODgoFOnTlm0X+kBIAVt/xx7s3x9fa84119//SXpcvhWFAMHDlRgYKCGDBlyS+pzc3OTi4uLRZuTk9MV63JyctKFCxcKtV/tcyy47j///FPS5a2+jo6OFq+JEyfKMAzz51GgYLvm9Zw6deqKYwMDA839RVWxYkVJ0uHDh29o/ODBgzVixAh17NhRX3zxhXbs2KHExETVrl37ittBb/Tablb37t01d+5cHT16VF26dJGfn58aNGigDRs2/Kt5fX19C7U5Ozubr/H06dMyDMMivCvwz7YHH3xQq1at0qVLl/TUU0+pQoUKioiI0JIlS26olhv92X3hhRe0ceNGHThwQBcvXtScOXP08MMP3/DDf4KDg9W3b199+OGHOnjwoD755BNduHBBL7/88nWPPXbsmP7zn//o999/19tvv62tW7cqMTHRHFreyFbhP//8U2fOnJGTk1Ohn520tLRbFgADAPBv8HRjAABw2/H19dWOHTtkGIZFUJienq5Lly6pTJkyFuPT0tIKzVHQdqVA5GZERkZqyZIlunTpksV9CQseanG1B2Ncjaurq+Li4vTss89qzZo1hfoLAr9/PqilOMOEq32OYWFhkmT+3KdPn37VJ1H/M0S60RWWvr6+Sk1NLdT+xx9/WJy7KFq1aqXZs2dr1apVeuWVV647ftGiRXrqqafM9/krcPLkSZUqVarQ+KKsHr1ZPXv2VM+ePZWdna2vv/5ar7/+utq3b6+ff/5ZwcHBxXJOHx8fmUwmcyj8d1f6HomJiVFMTIxycnK0fft2jR8/Xt26dVNISIgaNmx4zXPd6M9ut27dNHToUL377ru67777lJaWpv79+xf10sweffRRjR8//obuJbpq1SplZ2drxYoVFp95cnLyDZ+vTJky8vX1VXx8/BX7/76yEwAAa2ElIQAAuO00a9ZMWVlZWrVqlUX7Rx99ZO7/u40bN1oEGnl5efrkk09UuXJlVahQ4ZbU1KlTJ2VlZWn58uUW7QsWLFBgYKAaNGhQ5Dl79eql6tWr65VXXlF+fr5FX8FTaX/88UeL9s8//7zI57lRH3/8scX7bdu26ejRo+Yn7t5///0qVaqU9u7dq6ioqCu+/r49tSiaNWumTZs2mUPBAh999JHc3NyuGkpeS0xMjCIjI68ZBq1bt07nzp2TdDn0c3Z2tuhfs2ZNkbfQFgd3d3e1adNGw4cPV25urn766SdJMtd7Kx984e7urqioKK1atUq5ubnm9qysrCs+BbmAs7OzGjdurIkTJ0q6vEX3em70Z9fFxUXPPvusFixYoClTpqhOnTq6//77rzv/lYLngms5fvy4eaVqQf1S4c+yIAz++/eGYRiaM2dOoXn/viLz79q3b69Tp04pLy/vij83VatWve61AABQ3FhJCAAAbjtPPfWU3n33XfXo0UNHjhxRZGSkvvnmG40bN05t27ZV8+bNLcaXKVNGTZs21YgRI+Tu7q733ntP+/fv19KlS697rr1792rv3r2SLq9gOnfunPnJqjVq1FCNGjUkSW3atFGLFi3Ut29fZWZmKiwsTEuWLFF8fLwWLVoke3v7Il+nvb29xo0bZ346a8GTkqXLWy6bN2+u8ePHy8fHR8HBwdq4caNWrFhR5PPcqKSkJPXu3VuPPPKIjh8/ruHDh6t8+fLq16+fpMv3pJs+fbp69Oihv/76Sw8//LD8/Px04sQJ/fDDDzpx4oRmzpx5U+d+/fXXtXr1akVHR2vkyJEqXbq0Pv74Y61Zs0aTJk2St7d3kee0t7fXypUr1bJlSzVs2FB9+/ZVdHS03N3ddfToUX322Wf64osvdPr0aUmXg5z58+erWrVqqlWrlnbu3Kk333zzlgXNhw4duuITt//+ffZ3zzzzjFxdXXX//fcrICBAaWlpGj9+vLy9vc33AixYwTp79mx5enrKxcVFoaGh/3oF7RtvvKF27dqpVatWevHFF5WXl6c333xTHh4eFlvKR44cqd9++03NmjVThQoVdObMGb399ttydHRU48aNr3ueovzs9uvXT5MmTdLOnTv1wQcf3NB1jB07Vt9++626du2qOnXqyNXVVYcPH9aMGTN06tQpvfnmm+axkZGRkqSJEyeqTZs2sre3V61atdSiRQs5OTnp8ccf15AhQ3ThwgXNnDnT/H3zd5GRkVqxYoVmzpype+65R3Z2doqKitJjjz2mjz/+WG3bttWLL76oe++9V46Ojvrtt9+0efNmxcTEXPMpzQAAlAjrPjcFAACg8NONDePyU3j79OljBAQEGA4ODkZwcLAxbNiwQk+q1f89Nfa9994zKleubDg6OhrVqlUzPv744xs6d8FTeK/0ev311y3Gnj171njhhRcMf39/w8nJyahVq5axZMmSIp3nxIkThfoaNWpkSLJ4urFhGEZqaqrx8MMPG6VLlza8vb2NJ5980khKSrri043/+fkZxuWn5dasWbNQ+z+fpFzwdOP169cb3bt3N0qVKmW4uroabdu2NQ4ePFjo+C1bthjt2rUzSpcubTg6Ohrly5c32rVrZyxbtuyGrvdqUlJSjA4dOhje3t6Gk5OTUbt2bYvrLKAbfLpxgTNnzhijR4826tWrZ3h4eBiOjo5GxYoVjSeffNL49ttvzeNOnz5tPP3004afn5/h5uZmPPDAA8bWrVsLPXW44Gm7f7/e67na99jfv8/+eZ4FCxYY0dHRRrly5QwnJycjMDDQePTRR40ff/zRYu5p06YZoaGhhr29vcX3xtWebnylzy44ONjo0aOHRdvKlSuNyMhIw8nJyahYsaIxYcIE44UXXjB8fHzMY1avXm20adPGKF++vOHk5GT4+fkZbdu2NbZu3XpDn0lRf3abNGlilC5d2jh37tx15zcMw9i+fbvRv39/o3bt2kbp0qUNe3t7o2zZskbr1q2NtWvXWozNyckxevfubZQtW9YwmUyGJPMTkL/44gujdu3ahouLi1G+fHnj5ZdfNr788stCT5b+66+/jIcfftgoVaqUeY4CFy9eNN566y3zPB4eHka1atWM55577oo/ZwAAlDSTYRhGCeWRAAAAt5zJZFL//v01Y8YMa5cC3NUuXryoOnXqqHz58lq/fn2Jnz89PV3BwcF6/vnnNWnSpBI/PwAAdzu2GwMAAAAo5Omnn1aLFi3MW51nzZqlffv26e233y7ROn777Tf9+uuvevPNN2VnZ6cXX3yxRM8PAICtICQEAAAAUMjZs2f10ksv6cSJE3J0dFS9evW0du3aQvcELW4ffPCB3njjDYWEhOjjjz9W+fLlS/T8AADYCrYbAwAAAAAAADbOztoFAAAAAAAAALAuQkIAAAAAAADAxhESAgAAAAAAADaOB5fgivLz8/XHH3/I09NTJpPJ2uUAAAAAAADgJhiGobNnzyowMFB2dldfL0hIiCv6448/FBQUZO0yAAAAAAAAcAscP35cFSpUuGo/ISGuyNPTU9LlbyAvLy8rVwMAAAAAAICbkZmZqaCgIHPWczWEhLiigi3GXl5ehIQAAAAAAAB3uOvdTo4HlwAAAAAAAAA2jpWEuKbU/d2U5eFo7TIAAAAAAACKVWCNldYuwapYSQgAAAAAAADYOEJCAAAAAAAAwMYREgIAAAAAAAA2jpAQAAAAAAAAsHGEhAAAAAAAAICNIyQEAAAAAAAAbBwhIQAAAAAAAGDjCAkBAAAAAAAAG0dICAAAAAAAANg4QkIAAAAAAADg/5w9e1YDBw5UcHCwXF1d1ahRIyUmJpr7DcNQXFycAgMD5erqqiZNmuinn36yYsW3BiHhHSghIUEmk0lnzpyxdikAAAAAAAB3ld69e2vDhg1auHChUlJS1LJlSzVv3ly///67JGnSpEmaMmWKZsyYocTERPn7+6tFixY6e/aslSv/d+76kDA2NlYdO3a0aPvss8/k4uKiSZMmWaeo/zN//nyVKlXKqjUAAAAAAADgsvPnz2v58uWaNGmSHnzwQYWFhSkuLk6hoaGaOXOmDMPQtGnTNHz4cHXu3FkRERFasGCBzp07p8WLF1u7/H/lrg8J/+mDDz7QE088oRkzZmjIkCFFPt4wDF26dKkYKgMAAAAAAIA1Xbp0SXl5eXJxcbFod3V11TfffKPDhw8rLS1NLVu2NPc5OzurcePG2rZtW0mXe0vZVEg4adIkDRgwQIsXL1bv3r0lSYsWLVJUVJQ8PT3l7++vbt26KT093XxMwdbedevWKSoqSs7Oztq6dauaNGmiF154QUOGDFHp0qXl7++vuLg4i/NNmTJFkZGRcnd3V1BQkPr166esrCzzvD179lRGRoZMJpNMJpP5+OvV9E/nz59Xu3btdN999+mvv/7SqVOn9Pjjj6tChQpyc3NTZGSklixZcms/TAAAAAAAgLuMp6enGjZsqNGjR+uPP/5QXl6eFi1apB07dig1NVVpaWmSpHLlylkcV65cOXPfncpmQsJXXnlFo0eP1urVq9WlSxdze25urkaPHq0ffvhBq1at0uHDhxUbG1vo+CFDhmj8+PHat2+fatWqJUlasGCB3N3dtWPHDk2aNElvvPGGNmzYYD7Gzs5O77zzjvbs2aMFCxZo06ZN5tWLjRo10rRp0+Tl5aXU1FSlpqbqpZdeKlJNkpSRkaGWLVsqNzdXGzduVOnSpXXhwgXdc889Wr16tfbs2aNnn31W3bt3144dO676+eTk5CgzM9PiBQAAAAAAYGsWLlwowzBUvnx5OTs765133lG3bt1kb29vHmMymSyOMQyjUNudxmQYhmHtIopTbGyslixZYg7RmjZtes3xiYmJuvfee3X27Fl5eHgoISFB0dHRWrVqlWJiYszjmjRpory8PG3dutXcdu+996pp06aaMGHCFedetmyZ+vbtq5MnT0q6fE/CgQMHXvcBJFeraf/+/eratasqV66sJUuWyMnJ6apztGvXTtWrV9dbb711xf64uDiNGjWqUPv+He3k6eF4zfoAAAAAAADudIE1Vlq8z87OVmZmpgICAtS1a1dlZWVp+vTpqly5snbt2qW6deuax8bExKhUqVJasGBBSZd9XZmZmfL29lZGRoa8vLyuOs4mVhLWqlVLISEhGjlyZKEnzezevVsxMTEKDg6Wp6enmjRpIkk6duyYxbioqKgrzvt3AQEBFtuCN2/erBYtWqh8+fLy9PTUU089pVOnTik7O/ua9d5oTc2bN1elSpX06aefWgSEeXl5Gjt2rGrVqiVfX195eHho/fr1hY7/u2HDhikjI8P8On78+DVrBAAAAAAAuJu5u7srICBAp0+f1rp16xQTE6PQ0FD5+/tb7CTNzc3Vli1b1KhRIytW++/ZREhYvnx5bdmyRampqWrdurU5KMzOzlbLli3l4eGhRYsWKTExUStXXk6Nc3NzLeZwd3cvNK+jo+UKO5PJpPz8fEnS0aNH1bZtW0VERGj58uXauXOn3n33XUnSxYsXr1prUWpq166dtm7dqr1791q0T548WVOnTtWQIUO0adMmJScnq1WrVoWO/ztnZ2d5eXlZvAAAAAAAAGzNunXrFB8fr8OHD2vDhg2Kjo5W1apV1bNnT5lMJg0cOFDjxo3TypUrtWfPHsXGxsrNzU3dunWzdun/ioO1CygpFStW1JYtWxQdHa2WLVtq3bp1OnjwoE6ePKkJEyYoKChIkpSUlHRLzpeUlKRLly5p8uTJsrO7nMV++umnFmOcnJyUl5dn0bZ///4brmnChAny8PBQs2bNlJCQoBo1akiStm7dqpiYGD355JOSpPz8fB08eFDVq1e/JdcGAAAAAABwt8rIyNCwYcP022+/qXTp0urSpYvGjh1rXiw2ZMgQnT9/Xv369dPp06fVoEEDrV+/Xp6enlau/N+xiZWEBSpUqKCEhASdOnVKLVu2VJkyZeTk5KTp06fr119/1eeff67Ro0ffknNVrlxZly5dMs+9cOFCzZo1y2JMSEiIsrKytHHjRp08eVLnzp1TxYoVi1TTW2+9pSeeeEJNmzbV/v37JUlhYWHasGGDtm3bpn379um5556745+wAwAAAAAAUBIeffRRHTp0SDk5OUpNTdWMGTPk7e1t7jeZTIqLi1NqaqouXLigLVu2KCIiwooV3xo2FRJK/3/r8ZkzZ/TII49o/vz5WrZsmWrUqKEJEyZc9cEeRVWnTh1NmTJFEydOVEREhD7++GONHz/eYkyjRo3Up08fde3aVWXLltWkSZNUtmzZItc0depUPfroo2ratKl+/vlnjRgxQvXq1VOrVq3UpEkT+fv7q2PHjrfkugAAAAAAAHD3ueufboybU/DkG55uDAAAAAAAbME/n258t+DpxgAAAAAAAABuCCEhAAAAAAAAYOMICQEAAAAAAAAbR0gIAAAAAAAA2DhCQgAAAAAAAMDGERICAAAAAAAANo6QEAAAAAAAALBxhIQAAAAAAACAjSMkBAAAAAAAAGwcISEAAAAAAABg4xysXQBubwHVFsvLy8vaZQAAAAAAAKAYsZIQAAAAAAAAsHGEhAAAAAAAAICNIyQEAAAAAAAAbBwhIQAAAAAAAGDjCAkBAAAAAAAAG0dICAAAAAAAANg4QkIAAAAAAADAxjlYuwDc3n74epA83J2sXQYAAAAAAHe9utEzrV0CbBgrCQEAAAAAAAAbR0gIAAAAAAAA2DhCQgAAAAAAAMDGERICAAAAAAAANo6QEAAAAAAAALBxhIQAAAAAAACAjSMkBAAAAAAAAGwcISEAAAAAAABg4wgJAQAAAAAAABtnMyHhkSNHZDKZlJycbO1SCklISJDJZNKZM2esXQoAAAAAALCiS5cu6bXXXlNoaKhcXV1VqVIlvfHGG8rPz5ckXbx4UUOHDlVkZKTc3d0VGBiop556Sn/88YeVK8ed7rYOCWNjY2UymdSnT59Cff369ZPJZFJsbGzJF2YFcXFxqlOnjrXLAAAAAAAAxWjixImaNWuWZsyYoX379mnSpEl68803NX36dEnSuXPntGvXLo0YMUK7du3SihUr9PPPP+uhhx6ycuW40zlYu4DrCQoK0tKlSzV16lS5urpKki5cuKAlS5aoYsWKVq5Oys3NlZOTk7XLMLt48aIcHR2tXQYAAAAAALgJ3333nWJiYtSuXTtJUkhIiJYsWaKkpCRJkre3tzZs2GBxzPTp03Xvvffq2LFjt0VWgjvTbb2SUJLq1aunihUrasWKFea2FStWKCgoSHXr1jW3xcfH64EHHlCpUqXk6+ur9u3b69ChQ4Xm+/XXXxUdHS03NzfVrl1b3333nbnv1KlTevzxx1WhQgW5ubkpMjJSS5YssTi+SZMmGjBggAYPHqwyZcqoRYsWkqQpU6aYl/oGBQWpX79+ysrKMh939OhRdejQQT4+PnJ3d1fNmjW1du1ai7l37typqKgoubm5qVGjRjpw4IAkaf78+Ro1apR++OEHmUwmmUwmzZ8/X5JkMpk0a9YsxcTEyN3dXWPGjFFeXp6efvpp89LkqlWr6u23377JfwEAAAAAAFBSHnjgAW3cuFE///yzJOmHH37QN998o7Zt2171mIyMDJlMJpUqVaqEqsTd6LYPCSWpZ8+emjdvnvn93Llz1atXL4sx2dnZGjx4sBITE7Vx40bZ2dmpU6dO5j37BYYPH66XXnpJycnJCg8P1+OPP65Lly5JurxC8Z577tHq1au1Z88ePfvss+revbt27NhhMceCBQvk4OCgb7/9Vu+//74kyc7OTu+884727NmjBQsWaNOmTRoyZIj5mP79+ysnJ0dff/21UlJSNHHiRHl4eBSqbfLkyUpKSpKDg4P5Grt27ar//ve/qlmzplJTU5WamqquXbuaj3v99dcVExOjlJQU9erVS/n5+apQoYI+/fRT7d27VyNHjtSrr76qTz/99Gb/CQAAAAAAQAkYOnSoHn/8cVWrVk2Ojo6qW7euBg4cqMcff/yK4y9cuKBXXnlF3bp1k5eXVwlXi7uJyTAMw9pFXE1sbKzOnDmjDz74QBUqVND+/ftlMplUrVo1HT9+XL1791apUqXMq+r+7sSJE/Lz81NKSooiIiJ05MgRhYaG6oMPPtDTTz8tSdq7d69q1qypffv2qVq1alesoV27dqpevbreeustSZdXEmZkZGj37t3XrH3ZsmXq27evTp48KUmqVauWunTpotdff73Q2ISEBEVHR+urr75Ss2bNJElr165Vu3btdP78ebm4uCguLk6rVq0q9OAVk8mkgQMHaurUqdesp3///vrzzz/12WefXbE/JydHOTk55veZmZkKCgrS11/0kof77bOdGgAAAACAu1Xd6JlaunSpXn75Zb355puqWbOmkpOTNXDgQE2ZMkU9evSwGH/x4kU98sgjOnbsmBISEggJcUWZmZny9vZWRkbGNb9Hbvt7EkpSmTJl1K5dOy1YsECGYahdu3YqU6aMxZhDhw5pxIgR2r59u06ePGleQXjs2DFFRESYx9WqVcv8dUBAgCQpPT1d1apVU15eniZMmKBPPvlEv//+uzk4c3d3tzhXVFRUoRo3b96scePGae/evcrMzNSlS5d04cIFZWdny93dXS+88IL69u2r9evXq3nz5urSpYtFLdeq7Xr3E7hSPbNmzdIHH3ygo0eP6vz588rNzb3mg0/Gjx+vUaNGXfM8AAAAAACgeL388st65ZVX9Nhjj0mSIiMjdfToUY0fP94iJLx48aIeffRRHT58WJs2bSIgxL92R2w3lqRevXpp/vz5WrBgQaGtxpLUoUMHnTp1SnPmzNGOHTvMW4Rzc3Mtxv39oR4mk0mSzIHi5MmTNXXqVA0ZMkSbNm1ScnKyWrVqVWiOf4aGR48eVdu2bRUREaHly5dr586devfddyVd/qGVpN69e+vXX39V9+7dlZKSoqioKPOTiW6ktmv5Zz2ffvqpBg0apF69emn9+vVKTk5Wz549C13H3w0bNkwZGRnm1/Hjx697XgAAAAAAcGudO3dOdnaWcY29vb1FPlAQEB48eFBfffWVfH19S7pM3IXuiJWEktS6dWtzyNWqVSuLvlOnTmnfvn16//339Z///EeS9M033xT5HFu3blVMTIyefPJJSZcDuoMHD6p69erXPC4pKUmXLl3S5MmTzT/IV7r/X1BQkPr06aM+ffpo2LBhmjNnjp5//vkbqs3JyUl5eXk3fB2NGjVSv379zG1XeojL3zk7O8vZ2fmG5gcAAAAAAMWjQ4cOGjt2rCpWrKiaNWtq9+7dmjJlinnB1KVLl/Twww9r165dWr16tfLy8pSWliZJKl26tJycuGUYbs4dExLa29tr37595q//zsfHR76+vpo9e7YCAgJ07NgxvfLKK0U+R1hYmJYvX65t27bJx8dHU6ZMUVpa2nVDwsqVK+vSpUuaPn26OnTooG+//VazZs2yGDNw4EC1adNG4eHhOn36tDZt2nTdef8uJCREhw8fVnJysipUqCBPT8+rhnphYWH66KOPtG7dOoWGhmrhwoVKTExUaGjoDZ8PAAAAAACUvOnTp2vEiBHq16+f0tPTFRgYqOeee04jR46UJP3222/6/PPPJanQbcU2b96sJk2alHDFuFvcMduNJcnLy+uKe+zt7Oy0dOlS7dy5UxERERo0aJDefPPNIs8/YsQI1atXT61atVKTJk3k7++vjh07Xve4OnXqaMqUKZo4caIiIiL08ccfa/z48RZj8vLy1L9/f1WvXl2tW7dW1apV9d57791wbV26dFHr1q0VHR2tsmXLasmSJVcd26dPH3Xu3Fldu3ZVgwYNdOrUKYtVhQAAAAAA4Pbk6empadOmmZ8xcOjQIY0ZM8a8QjAkJESGYVzxRUCIf+O2froxrKfgyTc83RgAAAAAgJJRN3qmtUvAXehGn258R60kBAAAAAAAAHDrERICAAAAAAAANo6QEAAAAAAAALBxhIQAAAAAAACAjSMkBAAAAAAAAGwcISEAAAAAAABg4wgJAQAAAAAAABtHSAgAAAAAAADYOEJCAAAAAAAAwMYREgIAAAAAAAA2zsHaBeD2VvvBqfLy8rJ2GQAAAAAAAChGrCQEAAAAAAAAbBwhIQAAAAAAAGDjCAkBAAAAAAAAG0dICAAAAAAAANg4QkIAAAAAAADAxhESAgAAAAAAADaOkBAAAAAAAACwcQ7WLgC3t/FjR8nZ2dnaZQAAAABFEvfGOGuXAADAHYWVhAAAAAAAAICNIyQEAAAAAAAAbBwhIQAAAAAAAGDjCAkBAAAAAAAAG0dICAAAAAAAANg4QkIAAAAAAADAxhESAgAAAAAAADaOkBAAAAAAAACwcYSEAAAAAAAAgI0jJLxNHDlyRCaTScnJybdkvtjYWHXs2PGWzAUAAADcieLi4mQymSxe/v7+5v5/9hW83nzzTStWDQCAdVg1JGzSpIkGDhxYqH3VqlUymUzm93FxcapTp06hcSaTSatWrSq2+mJjY82/KDg6OqpSpUp66aWXlJ2dXWznBAAAAHDr1KxZU6mpqeZXSkqKue/v7ampqZo7d65MJpO6dOlixYoBALAOB2sXcDvIzc2Vk5PTFftat26tefPm6eLFi9q6dat69+6t7OxszZw5s9DYixcvytHRsbjLBQAAAHCDHBwcLFYP/t0/2//3v/8pOjpalSpVKonSAAC4rdz2243nz5+vUaNG6YcffjCv6ps/f75CQkIkSZ06dZLJZDK/P3TokGJiYlSuXDl5eHiofv36+uqrryzmDAkJ0ZgxYxQbGytvb28988wzVz2/s7Oz/P39FRQUpG7duumJJ54wr14sWOE4d+5cVapUSc7OzjIMQ/Hx8XrggQdUqlQp+fr6qn379jp06JDFvN9//73q1q0rFxcXRUVFaffu3YXOvXfvXrVt21YeHh4qV66cunfvrpMnT5r7P/vsM0VGRsrV1VW+vr5q3rx5oVWOb731lgICAuTr66v+/fvr4sWLN/rRAwAAAHe8gwcPKjAwUKGhoXrsscf066+/XnHcn3/+qTVr1ujpp58u4QoBALg93PYhYdeuXfXf//7XYptA165dlZiYKEmaN2+eUlNTze+zsrLUtm1bffXVV9q9e7datWqlDh066NixYxbzvvnmm4qIiNDOnTs1YsSIG67H1dXVImj75Zdf9Omnn2r58uXm+wlmZ2dr8ODBSkxM1MaNG2VnZ6dOnTopPz/f3N++fXtVrVpVO3fuVFxcnF566SWL86Smpqpx48aqU6eOkpKSFB8frz///FOPPvqouf/xxx9Xr169tG/fPiUkJKhz584yDMM8x+bNm3Xo0CFt3rxZCxYs0Pz58zV//vwbvlYAAADgTtagQQN99NFHWrdunebMmaO0tDQ1atRIp06dKjR2wYIF8vT0VOfOna1QKQAA1nfbbzd2dXWVh4dHoW0Crq6ukqRSpUpZtNeuXVu1a9c2vx8zZoxWrlypzz//XAMGDDC3N23atFAwdz3ff/+9Fi9erGbNmpnbcnNztXDhQpUtW9bc9s97mHz44Yfy8/PT3r17FRERoY8//lh5eXmaO3eu3NzcVLNmTf3222/q27ev+ZiZM2eqXr16GjdunLlt7ty5CgoK0s8//6ysrCxdunRJnTt3VnBwsCQpMjLS4rw+Pj6aMWOG7O3tVa1aNbVr104bN2684srJnJwc5eTkmN9nZmYW6bMBAAAAbjdt2rQxfx0ZGamGDRuqcuXKWrBggQYPHmwxdu7cuXriiSfk4uJS0mUCAHBbuO1XEhZVdna2hgwZoho1aqhUqVLy8PDQ/v37C60kjIqKuqH5Vq9eLQ8PD7m4uKhhw4Z68MEHNX36dHN/cHCwRUAoXd7y3K1bN1WqVEleXl4KDQ2VJHMN+/btU+3ateXm5mY+pmHDhhZz7Ny5U5s3b5aHh4f5Va1aNfP8tWvXVrNmzRQZGalHHnlEc+bM0enTpy3mqFmzpuzt7c3vAwIClJ6efsXrHD9+vLy9vc2voKCgG/p8AAAAgDuFu7u7IiMjdfDgQYv2rVu36sCBA+rdu7eVKgMAwPqsupLQy8tLGRkZhdrPnDkjLy+vm5rz5Zdf1rp16/TWW28pLCxMrq6uevjhh5Wbm2sxzt3d/Ybmi46O1syZM+Xo6KjAwMBCDya50jwdOnRQUFCQ5syZo8DAQOXn5ysiIsJcw9+3BF9Nfn6+OnTooIkTJxbqCwgIkL29vTZs2KBt27Zp/fr1mj59uoYPH64dO3aYQ8l/1moymcxbnv9p2LBhFn9NzczMJCgEAADAXSUnJ0f79u3Tf/7zH4v2Dz/8UPfcc4/FjiQAAGyNVUPCatWq6csvvyzUnpiYqKpVq5rfOzk5KS8vr9A4R0fHQu1bt25VbGysOnXqJOnyPQqPHDly0zW6u7srLCzshsefOnVK+/bt0/vvv2/+5eObb76xGFOjRg0tXLhQ58+fN2+b3r59u8WYevXqafny5QoJCZGDw5X/mUwmk+6//37df//9GjlypIKDg7Vy5cpCWyduhLOzs5ydnYt8HAAAAHC7eumll9ShQwdVrFhR6enpGjNmjDIzM9WjRw/zmMzMTC1btkyTJ0+2YqUAAFifVbcb9+vXT4cOHVL//v31ww8/6Oeff9a7776rDz/8UC+//LJ5XEhIiA4fPqzk5GSdPHnSfO+8kJAQbdy4UWlpaeattmFhYVqxYoWSk5P1ww8/qFu3blddPVccfHx85Ovrq9mzZ+uXX37Rpk2bCoV23bp1k52dnZ5++mnt3btXa9eu1VtvvWUxpn///vrrr7/0+OOP6/vvv9evv/6q9evXq1evXsrLy9OOHTs0btw4JSUl6dixY1qxYoVOnDih6tWrl9i1AgAAALez3377TY8//riqVq2qzp07y8nJSdu3bzff01uSli5dKsMw9Pjjj1uxUgAArM+qIWFISIi2bt2qQ4cOqWXLlqpfv775CbyPPPKIeVyXLl3UunVrRUdHq2zZslqyZIkkafLkydqwYYOCgoJUt25dSdLUqVPl4+OjRo0aqUOHDmrVqpXq1atXYtdkZ2enpUuXaufOnYqIiNCgQYP05ptvWozx8PDQF198ob1796pu3boaPnx4oW3FgYGB+vbbb5WXl6dWrVopIiJCL774ory9vWVnZycvLy99/fXXatu2rcLDw/Xaa69p8uTJFjdnBgAAAGzZ0qVL9ccffyg3N1e///67li9frho1aliMefbZZ3Xu3Dl5e3tbqUoAAG4PJuNGbpAHm5OZmSlvb2+9MmQw25ABAABwx4l7Y5y1SwAA4LZQkPFkZGRc8xkgd93TjQEAAAAAAAAUDSEhAAAAAAAAYOMICQEAAAAAAAAbR0gIAAAAAAAA2DhCQgAAAAAAAMDGERICAAAAAAAANo6QEAAAAAAAALBxhIQAAAAAAACAjSMkBAAAAAAAAGwcISEAAAAAAABg40yGYRjWLgK3n8zMTHl7eysjI0NeXl7WLgcAAAAAAAA34UYzHlYSAgAAAAAAADaOkBAAAAAAAACwcYSEAAAAAAAAgI0jJAQAAAAAAABsHCEhAAAAAAAAYOMICQEAAAAAAAAbR0gIAAAAAAAA2DgHaxeA29vAwUPl5ORs7TIAAADuKLPem2btEgAAAIqElYQAAAAAAACAjSMkBAAAAAAAAGwcISEAAAAAAABg4wgJAQAAAAAAABtHSAgAAAAAAADYOEJCAAAAAAAAwMYREgIAAAAAAAA2jpAQAAAAAAAAsHGEhAAAAAAAAICNIyQEAAAAitn48eNlMpk0cOBAc9uff/6p2NhYBQYGys3NTa1bt9bBgwetVyQAALBphIQ3ISEhQSaTSWfOnJEkzZ8/X6VKlbJaPUeOHJHJZFJycrLVagAAAMCVJSYmavbs2apVq5a5zTAMdezYUb/++qv+97//affu3QoODlbz5s2VnZ1txWoBAICtuuNDQpPJdM1XbGzsLT9no0aNlJqaKm9v7yLV6eLioqNHj1q0d+zYsVhqBAAAgPVlZWXpiSee0Jw5c+Tj42NuP3jwoLZv366ZM2eqfv36qlq1qt577z1lZWVpyZIlVqwYAADYqjs+JExNTTW/pk2bJi8vL4u2t99++5af08nJSf7+/jKZTEU6zmQyaeTIkbe8HgAAANye+vfvr3bt2ql58+YW7Tk5OZIkFxcXc5u9vb2cnJz0zTfflGiNAAAA0l0QEvr7+5tf3t7eMplM5veOjo7q06ePKlSoIDc3N0VGRhb6y2yTJk30/PPPa+DAgfLx8VG5cuU0e/ZsZWdnq2fPnvL09FTlypX15Zdfmo/553bjG/X8889r0aJFSklJueqY+Ph4PfDAAypVqpR8fX3Vvn17HTp0yGLM999/r7p168rFxUVRUVHavXu3Rf+Vtj+vWrWqyKEmAAAAbt7SpUu1a9cujR8/vlBftWrVFBwcrGHDhun06dPKzc3VhAkTlJaWptTUVCtUCwAAbN0dHxJey4ULF3TPPfdo9erV2rNnj5599ll1795dO3bssBi3YMEClSlTRt9//72ef/559e3bV4888ogaNWqkXbt2qVWrVurevbvOnTv3r+pp1KiR2rdvr2HDhl11THZ2tgYPHqzExERt3LhRdnZ26tSpk/Lz88397du3V9WqVbVz507FxcXppZde+ld1SZf/mp2ZmWnxAgAAwM05fvy4XnzxRS1atMhitWABR0dHLV++XD///LNKly4tNzc3JSQkqE2bNrK3t7dCxQAAwNbd1SFh+fLl9dJLL6lOnTqqVKmSnn/+ebVq1UrLli2zGFe7dm299tprqlKlioYNGyZXV1eVKVNGzzzzjKpUqaKRI0fq1KlT+vHHH/91TePHj1d8fLy2bt16xf4uXbqoc+fOqlKliurUqaMPP/xQKSkp2rt3ryTp448/Vl5enubOnauaNWuqffv2evnll29JXd7e3uZXUFDQv54TAADAVu3cuVPp6em655575ODgIAcHB23ZskXvvPOOHBwclJeXp3vuuUfJyck6c+aMUlNTFR8fr1OnTik0NNTa5QMAABt0V4eEeXl5Gjt2rGrVqiVfX195eHho/fr1OnbsmMW4vz9pzt7eXr6+voqMjDS3lStXTpKUnp7+r2uqUaOGnnrqKQ0dOvSK/YcOHVK3bt1UqVIleXl5mX9JLKh53759ql27ttzc3MzHNGzY8F/XNWzYMGVkZJhfx48f/9dzAgAA2KpmzZopJSVFycnJ5ldUVJSeeOIJJScnW6wW9Pb2VtmyZXXw4EElJSUpJibGipUDAABb5WDtAorT5MmTNXXqVE2bNk2RkZFyd3fXwIEDlZubazHO0dHR4r3JZLJoK7iXX8GW339r1KhRCg8P16pVqwr1dejQQUFBQZozZ44CAwOVn5+viIgIc82GYVx3fjs7u0LjLl68eM1jnJ2d5ezsfOMXAQAAgKvy9PRURESERZu7u7t8fX3N7cuWLVPZsmVVsWJFpaSk6MUXX1THjh3VsmVLa5QMAABs3F0dEm7dulUxMTF68sknJV0O+Q4ePKjq1atbta6goCANGDBAr776qipXrmxuP3XqlPbt26f3339f//nPfySp0NPtatSooYULF+r8+fNydXWVJG3fvt1iTNmyZXX27FllZ2fL3d1dkpScnFyMVwQAAICiSk1N1eDBg/Xnn38qICBATz31lEaMGGHtsgAAgI26q7cbh4WFacOGDdq2bZv27dun5557TmlpadYuS9Ll7b1//PGHvvrqK3Obj4+PfH19NXv2bP3yyy/atGmTBg8ebHFct27dZGdnp6efflp79+7V2rVr9dZbb1mMadCggdzc3PTqq6/ql19+0eLFizV//vySuCwAAABcRUJCgqZNm2Z+/8ILL+j48ePKzc3V0aNHNXr0aDk5OVmvQAAAYNPu6pBwxIgRqlevnlq1aqUmTZrI399fHTt2tHZZkqTSpUtr6NChunDhgrnNzs5OS5cu1c6dOxUREaFBgwbpzTfftDjOw8NDX3zxhfbu3au6detq+PDhmjhxYqG5Fy1apLVr1yoyMlJLlixRXFxcSVwWAAAAAAAA7kAm40Zucgebk5mZKW9vb/V8uo+cnLhXIQAAQFHMem+atUsAAACQ9P8znoyMDHl5eV113F29khAAAAAAAADA9RESAgAAAAAAADaOkBAAAAAAAACwcYSEAAAAAAAAgI0jJAQAAAAAAABsHCEhAAAAAAAAYOMICQEAAAAAAAAbR0gIAAAAAAAA2DhCQgAAAAAAAMDGmQzDMKxdBG4/mZmZ8vb2VkZGhry8vKxdDgAAAAAAAG7CjWY8rCQEAAAAAAAAbBwhIQAAAAAAAGDjCAkBAAAAAAAAG0dICAAAAAAAANg4QkIAAAAAAADAxhESAgAAAAAAADaOkBAAAAAAAACwcQ7WLgC3t0e6D5Sjo5O1ywAAwKat/myWtUsAAADAXY6VhAAAAAAAAICNIyQEAAAAAAAAbBwhIQAAAAAAAGDjCAkBAAAAAAAAG0dICAAAAAAAANg4QkIAAAAAAADAxhESAgAAAAAAADaOkBAAAAAAAACwcYSEAAAAAAAAgI0jJAQAAAAAAABsHCHhNZhMJq1atcraZQAAAFgYP368TCaTBg4caG4zDENxcXEKDAyUq6urmjRpop9++sl6RQIAAOCOcleHhCaT6Zqv2NhYa5cIAABQJImJiZo9e7Zq1apl0T5p0iRNmTJFM2bMUGJiovz9/dWiRQudPXvWSpUCAADgTnJXh4Spqanm17Rp0+Tl5WXR9vbbb1u7RAAAgBuWlZWlJ554QnPmzJGPj4+53TAMTZs2TcOHD1fnzp0VERGhBQsW6Ny5c1q8eLEVKwYAAMCd4q4OCf39/c0vb29vmUwmi7avv/5a99xzj1xcXFSpUiWNGjVKly5duup8Q4cOVXh4uNzc3FSpUiWNGDFCFy9eNPfHxcWpTp06WrhwoUJCQuTt7a3HHnvM4i/4Z8+e1RNPPCF3d3cFBARo6tSpatKkicV2oUWLFikqKkqenp7y9/dXt27dlJ6ebu5PSEiQyWTSxo0bFRUVJTc3NzVq1EgHDhwwjzl06JBiYmJUrlw5eXh4qH79+vrqq69u0ScLAACsoX///mrXrp2aN29u0X748GGlpaWpZcuW5jZnZ2c1btxY27ZtK+kyAQAAcAe6q0PCa1m3bp2efPJJvfDCC9q7d6/ef/99zZ8/X2PHjr3qMZ6enpo/f7727t2rt99+W3PmzNHUqVMtxhw6dEirVq3S6tWrtXr1am3ZskUTJkww9w8ePFjffvutPv/8c23YsEFbt27Vrl27LObIzc3V6NGj9cMPP2jVqlU6fPjwFbdGDx8+XJMnT1ZSUpIcHBzUq1cvc19WVpbatm2rr776Srt371arVq3UoUMHHTt27CY/MQAAYE1Lly7Vrl27NH78+EJ9aWlpkqRy5cpZtJcrV87cBwAAAFyLg7ULsJaxY8fqlVdeUY8ePSRJlSpV0ujRozVkyBC9/vrrVzzmtddeM38dEhKi//73v/rkk080ZMgQc3t+fr7mz58vT09PSVL37t21ceNGjR07VmfPntWCBQu0ePFiNWvWTJI0b948BQYGWpzn72FfpUqV9M477+jee+9VVlaWPDw8LK6hcePGkqRXXnlF7dq104ULF+Ti4qLatWurdu3a5rFjxozRypUr9fnnn2vAgAGFri0nJ0c5OTnm95mZmdf5BAEAQEk5fvy4XnzxRa1fv14uLi5XHWcymSzeG4ZRqA0AAAC4EptdSbhz50698cYb8vDwML+eeeYZpaam6ty5c1c85rPPPtMDDzwgf39/eXh4aMSIEYVW5oWEhJgDQkkKCAgwbxX+9ddfdfHiRd17773mfm9vb1WtWtVijt27dysmJkbBwcHy9PRUkyZNJKnQuf5+w/KAgABJMp8rOztbQ4YMUY0aNVSqVCl5eHho//79V11JOH78eHl7e5tfQUFBV/3sAABAydq5c6fS09N1zz33yMHBQQ4ODtqyZYveeecdOTg4mFcQ/nPVYHp6eqHVhQAAAMCV3FRIWKlSJZ06dapQ+5kzZ1SpUqV/XVRJyM/P16hRo5ScnGx+paSk6ODBg1f8C/327dv12GOPqU2bNlq9erV2796t4cOHKzc312Kco6OjxXuTyaT8/HxJl/+aX9D2dwXt0uVwr2XLlvLw8NCiRYuUmJiolStXStI1z1UwZ8G5Xn75ZS1fvlxjx47V1q1blZycrMjIyEJzFBg2bJgyMjLMr+PHj1/lkwMAACWtWbNmSklJsfi9JSoqSk888YSSk5NVqVIl+fv7a8OGDeZjcnNztWXLFjVq1MiKlQMAAOBOcVPbjY8cOaK8vLxC7Tk5Ofr999//dVEloV69ejpw4IDCwsJuaPy3336r4OBgDR8+3Nx29OjRIp2zcuXKcnR01Pfff29eqZeZmamDBw+atw3v379fJ0+e1IQJE8xjkpKSinQeSdq6datiY2PVqVMnSZfvUXjkyJGrjnd2dpazs3ORzwMAAIqfp6enIiIiLNrc3d3l6+trbh84cKDGjRunKlWqqEqVKho3bpzc3NzUrVs3a5QMAACAO0yRQsLPP//c/PW6devk7e1tfp+Xl6eNGzcqJCTklhVXnEaOHKn27dsrKChIjzzyiOzs7PTjjz8qJSVFY8aMKTQ+LCxMx44d09KlS1W/fn2tWbPGvMLvRnl6eqpHjx56+eWXVbp0afn5+en111+XnZ2deSVgxYoV5eTkpOnTp6tPnz7as2ePRo8eXeTrCwsL04oVK9ShQweZTCaNGDHCvMoQAADcfYYMGaLz58+rX79+On36tBo0aKD169db3AYFAAAAuJoihYQdO3aUdHlra8EDPwo4OjoqJCREkydPvmXFFadWrVpp9erVeuONNzRp0iQ5OjqqWrVq6t279xXHx8TEaNCgQRowYIBycnLUrl07jRgxQnFxcUU675QpU9SnTx+1b99eXl5eGjJkiI4fP27e4ly2bFnNnz9fr776qt555x3Vq1dPb731lh566KEinWfq1Knq1auXGjVqpDJlymjo0KE8jAQAgLtIQkKCxXuTyaS4uLgi/24CAAAASJLJ+PsN8W5QaGioEhMTVaZMmeKoyaZkZ2erfPnymjx5sp5++mlrl2OWmZkpb29vtXyopxwdnaxdDgAANm31Z7OsXQIAAADuUAUZT0ZGhry8vK467qbuSXj48OGbLszW7d69W/v379e9996rjIwMvfHGG5Iur1QEAAAAAAAArOGmQkJJ2rhxozZu3Kj09PRC97qbO3fuvy7sbvbWW2/pwIEDcnJy0j333KOtW7eyKhMAAAAAAABWc1Mh4ahRo/TGG28oKipKAQEB5odu4Prq1q2rnTt3WrsMAAAAAAAAwOymQsJZs2Zp/vz56t69+62uBwAAAAAAAEAJs7uZg3Jzc9WoUaNbXQsAAAAAAAAAK7ipkLB3795avHjxra4FAAAAAAAAgBXc1HbjCxcuaPbs2frqq69Uq1YtOTo6WvRPmTLllhQHAAAAAAAAoPjdVEj4448/qk6dOpKkPXv2WPTxEBMAAAAAAADgznJTIeHmzZtvdR0AAAAAAAAArOSm7kkIAAAAAAAA4O5xUysJo6Ojr7mteNOmTTddEG4vyxZOk5eXl7XLAAAAAAAAQDG6qZCw4H6EBS5evKjk5GTt2bNHPXr0uBV1AQAAAAAAACghNxUSTp069YrtcXFxysrK+lcFAQAAAAAAAChZt/SehE8++aTmzp17K6cEAAAAAAAAUMxuaUj43XffycXF5VZOCQAAAAAAAKCY3dR2486dO1u8NwxDqampSkpK0ogRI25JYQAAAAAAAABKxk2FhN7e3hbv7ezsVLVqVb3xxhtq2bLlLSkMAAAAAAAAQMm4qZBw3rx5t7oOAAAAAAAAAFZyUyFhgZ07d2rfvn0ymUyqUaOG6tate6vqwm2idZcX5eDoZO0yAAC4aV+vfd/aJQAAAAC3vZsKCdPT0/XYY48pISFBpUqVkmEYysjIUHR0tJYuXaqyZcve6joBAAAAAAAAFJOberrx888/r8zMTP3000/666+/dPr0ae3Zs0eZmZl64YUXbnWNAAAAAAAAAIrRTa0kjI+P11dffaXq1aub22rUqKF3332XB5cAAAAAAAAAd5ibWkmYn58vR0fHQu2Ojo7Kz8//10UBAAAAAAAAKDk3FRI2bdpUL774ov744w9z2++//65BgwapWbNmt6w4AAAAAAAAAMXvpkLCGTNm6OzZswoJCVHlypUVFham0NBQnT17VtOnT7/VNQIAAAAAAAAoRjd1T8KgoCDt2rVLGzZs0P79+2UYhmrUqKHmzZvf6voAAAAAAAAAFLMirSTctGmTatSooczMTElSixYt9Pzzz+uFF15Q/fr1VbNmTW3durVYCgUAAAAAAABQPIoUEk6bNk3PPPOMvLy8CvV5e3vrueee05QpU25ZcQAAAAAAAACKX5FCwh9++EGtW7e+an/Lli21c+fOf13U3e7IkSMymUxKTk62dikAANiEmTNnqlatWvLy8pKXl5caNmyoL7/80mLMvn379NBDD8nb21uenp667777dOzYMStVDAAAAJSsIoWEf/75pxwdHa/a7+DgoBMnTvzrom5naWlpevHFFxUWFiYXFxeVK1dODzzwgGbNmqVz587d0BxBQUFKTU1VREREMVcrJSQkyGQy6cyZM8V+LgAAblcVKlTQhAkTlJSUpKSkJDVt2lQxMTH66aefJEmHDh3SAw88oGrVqikhIUE//PCDRowYIRcXFytXDgAAAJSMIj24pHz58kpJSVFYWNgV+3/88UcFBATcksJuR7/++qvuv/9+lSpVSuPGjVNkZKQuXbqkn3/+WXPnzlVgYKAeeuih685jb28vf3//f1VLbm6unJyc/tUcAADYig4dOli8Hzt2rGbOnKnt27erZs2aGj58uNq2batJkyaZx1SqVKmkywQAAACspkgrCdu2bauRI0fqwoULhfrOnz+v119/Xe3bt79lxd1u+vXrJwcHByUlJenRRx9V9erVFRkZqS5dumjNmjXq0KHDFbcSnzlzRiaTSQkJCZIKbzfOy8vT008/rdDQULm6uqpq1ap6++23Lc4dGxurjh07avz48QoMDFR4eLgkadGiRYqKipKnp6f8/f3VrVs3paenm88THR0tSfLx8ZHJZFJsbGyxfkYAANzu8vLytHTpUmVnZ6thw4bKz8/XmjVrFB4erlatWsnPz08NGjTQqlWrrF0qAAAAUGKKtJLwtdde04oVKxQeHq4BAwaoatWqMplM2rdvn959913l5eVp+PDhxVWrVZ06dUrr16/XuHHj5O7ufsUxJpPppubOz89XhQoV9Omnn6pMmTLatm2bnn32WQUEBOjRRx81j9u4caO8vLy0YcMGGYYh6fKKwtGjR6tq1apKT0/XoEGDFBsbq7Vr1yooKEjLly9Xly5ddODAAXl5ecnV1fWmagQA4E6XkpKihg0b6sKFC/Lw8NDKlStVo0YNpaWlKSsrSxMmTNCYMWM0ceJExcfHq3Pnztq8ebMaN25s7dIBAACAYlekkLBcuXLatm2b+vbtq2HDhpmDKpPJpFatWum9995TuXLliqVQa/vll19kGIaqVq1q0V6mTBnzysr+/furb9++RZ7b0dFRo0aNMr8PDQ3Vtm3b9Omnn1qEhO7u7vrggw8sthn36tXL/HWlSpX0zjvv6N5771VWVpY8PDxUunRpSZKfn59KlSp11RpycnKUk5Njfp+ZmVnk6wAA4HZWtWpVJScn68yZM1q+fLl69OihLVu2mP//MSYmRoMGDZIk1alTR9u2bdOsWbMICQEAAGATihQSSlJwcLDWrl2r06dPm4OzKlWqyMfHpzjqu+38c7Xg999/r/z8fD3xxBMWIVtRzZo1Sx988IGOHj2q8+fPKzc3V3Xq1LEYExkZWeg+hLt371ZcXJySk5P1119/KT8/X5J07Ngx1ahR44bPP378eIugEgCAu42Tk5P5vspRUVFKTEzU22+/renTp8vBwaHQ/29Wr15d33zzjTVKBQAAAEpcke5J+Hc+Pj6qX7++7r33XpsICMPCwmQymbR//36L9kqVKiksLMy8jdfO7vJHWrDKUpIuXrx4zbk//fRTDRo0SL169dL69euVnJysnj17Kjc312LcP7c5Z2dnq2XLlvLw8NCiRYuUmJiolStXSlKhY69n2LBhysjIML+OHz9epOMBALjTGIahnJwcOTk5qX79+jpw4IBF/88//6zg4GArVQcAAACUrCKvJLRVvr6+atGihWbMmKHnn3/+qvclLFu2rCQpNTVVdevWlSSLh5hcydatW9WoUSP169fP3Hbo0KHr1rR//36dPHlSEyZMUFBQkCQpKSnJYkzBysO8vLxrzuXs7CxnZ+frnhMAgDvRq6++qjZt2igoKEhnz57V0qVLlZCQoPj4eEnSyy+/rK5du+rBBx9UdHS04uPj9cUXX5gfOgYAAADc7W56JaEteu+993Tp0iVFRUXpk08+0b59+3TgwAEtWrRI+/fvl729vVxdXXXfffdpwoQJ2rt3r77++mu99tpr15w3LCxMSUlJWrdunX7++WeNGDFCiYmJ162nYsWKcnJy0vTp0/Xrr7/q888/1+jRoy3GBAcHy2QyafXq1Tpx4oSysrL+1WcAAMCd6M8//1T37t1VtWpVNWvWTDt27FB8fLxatGghSerUqZNmzZqlSZMmKTIyUh988IGWL1+uBx54wMqVAwAAACWDkLAIKleurN27d6t58+YaNmyYateuraioKE2fPl0vvfSSOaCbO3euLl68qKioKL344osaM2bMNeft06ePOnfurK5du6pBgwY6deqUxarCqylbtqzmz5+vZcuWqUaNGpowYYLeeustizHly5fXqFGj9Morr6hcuXIaMGDAzX8AAADcoT788EMdOXJEOTk5Sk9P11dffWUOCAv06tVLBw8e1Pnz55WcnKyYmBgrVQsAAACUPJPx95vnoUQcOHBA1apV08GDB803UL/dZGZmytvbWw2bx8rB0en6BwAAcJv6eu371i4BAAAAsJqCjCcjI0NeXl5XHcdKwhL2119/6bPPPpOXl5f5PoIAAAAAAACANfHgkhL29NNPa+fOnZo5cyYPCgEAAAAAAMBtgZCwhK1cudLaJQAAAAAAAAAW2G4MAAAAAAAA2DhCQgAAAAAAAMDGERICAAAAAAAANo6QEAAAAAAAALBxhIQAAAAAAACAjSMkBAAAAAAAAGwcISEAAAAAAABg4xysXQBub/HL35aXl5e1ywAAAAAAAEAxYiUhAAAAAAAAYOMICQEAAAAAAAAbR0gIAAAAAAAA2DhCQgAAAAAAAMDGERICAAAAAAAANo6QEAAAAAAAALBxhIQAAAAAAACAjXOwdgG4vTXv9IIcHJysXQYAAGbb1s22dgkAAADAXYeVhAAAAAAAAICNIyQEAAAAAAAAbBwhIQAAAAAAAGDjCAkBAAAAAAAAG0dICAAAAAAAANg4QkIAAAAAAADAxhESAgAAAAAAADaOkBAAAAAAAACwcYSEAAAAAAAAgI0jJAQAAHecmTNnqlatWvLy8pKXl5caNmyoL7/80twfGxsrk8lk8brvvvusWDEAAABweyMkvAvExcWpTp061i4DAIASU6FCBU2YMEFJSUlKSkpS06ZNFRMTo59++sk8pnXr1kpNTTW/1q5da8WKAQAAgNsbIeEtFBsbq44dO1q0ffbZZ3JxcdGkSZOsUxQAAHehDh06qG3btgoPD1d4eLjGjh0rDw8Pbd++3TzG2dlZ/v7+5lfp0qWtWDEAAABweyMkLEYffPCBnnjiCc2YMUNDhgwp8vG5ubnFUBUAAHeXvLw8LV26VNnZ2WrYsKG5PSEhQX5+fgoPD9czzzyj9PR0K1YJAAAA3N4ICYvJpEmTNGDAAC1evFi9e/eWJG3btk0PPvigXF1dFRQUpBdeeEHZ2dnmY0JCQjRmzBjFxsbK29tbzzzzjCRp6NChCg8Pl5ubmypVqqQRI0bo4sWLVz13YmKiWrRooTJlysjb21uNGzfWrl27iveCAQAoYSkpKfLw8JCzs7P69OmjlStXqkaNGpKkNm3a6OOPP9amTZs0efJkJSYmqmnTpsrJybFy1QAAAMDtiZCwGLzyyisaPXq0Vq9erS5duki6/B8yrVq1UufOnfXjjz/qk08+0TfffKMBAwZYHPvmm28qIiJCO3fu1IgRIyRJnp6emj9/vvbu3au3335bc+bM0dSpU696/rNnz6pHjx7aunWrtm/fripVqqht27Y6e/bsVY/JyclRZmamxQsAgNtZ1apVlZycrO3bt6tv377q0aOH9u7dK0nq2rWr2rVrp4iICHXo0EFffvmlfv75Z61Zs8bKVQMAAAC3J5NhGIa1i7hbxMbGasmSJcrNzdXGjRvVtGlTc99TTz0lV1dXvf/+++a2b775Ro0bN1Z2drZcXFwUEhKiunXrauXKldc8z5tvvqlPPvlESUlJki4/uGTVqlVKTk6+4vi8vDz5+Pho8eLFat++/RXHxMXFadSoUYXa6zftIQcHp+tdOgAAJWbbutlXbG/evLkqV65s8f+1f1elShX17t1bQ4cOLc7yAAAAgNtKZmamvL29lZGRIS8vr6uOYyXhLVarVi2FhIRo5MiRFiv3du7cqfnz58vDw8P8atWqlfLz83X48GHzuKioqEJzfvbZZ3rggQfk7+8vDw8PjRgxQseOHbtqDenp6erTp4/Cw8Pl7e0tb29vZWVlXfOYYcOGKSMjw/w6fvz4TX4CAABYh2EYV91OfOrUKR0/flwBAQElXBUAAABwZ3CwdgF3m/Lly2v58uWKjo5W69atFR8fL09PT+Xn5+u5557TCy+8UOiYihUrmr92d3e36Nu+fbsee+wxjRo1Sq1atZK3t7eWLl2qyZMnX7WG2NhYnThxQtOmTVNwcLCcnZ3VsGHDaz4IxdnZWc7OzjdxxQAAlLxXX31Vbdq0UVBQkM6ePaulS5cqISFB8fHxysrKUlxcnLp06aKAgAAdOXJEr776qsqUKaNOnTpZu3QAAADgtkRIWAwqVqyoLVu2KDo6Wi1bttS6detUr149/fTTTwoLCyvSXN9++62Cg4M1fPhwc9vRo0eveczWrVv13nvvqW3btpKk48eP6+TJk0W/EAAAblN//vmnunfvrtTUVHl7e6tWrVqKj49XixYtdP78eaWkpOijjz7SmTNnFBAQoOjoaH3yySfy9PS0dukAAAC4xfLy8q75gNe7naOjo+zt7f/1PISExaRChQpKSEgwB4Xvv/++GjZsqP79++uZZ56Ru7u79u3bpw0bNmj69OlXnScsLEzHjh3T0qVLVb9+fa1Zs+a69ywMCwvTwoULFRUVpczMTL388stydXW91ZcIAIDVfPjhh1ftc3V11bp160qwGgAAAFiDYRhKS0vTmTNnrF2K1ZUqVUr+/v4ymUw3PQchYTEqX768eUXhM888oy1btmj48OH6z3/+I8MwVLlyZXXt2vWac8TExGjQoEEaMGCAcnJy1K5dO40YMUJxcXFXPWbu3Ll69tlnVbduXVWsWFHjxo3TSy+9dIuvDgAAAAAAwHoKAkI/Pz+5ubn9q4DsTmUYhs6dO6f09HRJ+lf34Obpxriigiff8HRjAMDt5mpPNwYAAIDtyMvL088//yw/Pz/5+vpauxyrO3XqlNLT0xUeHl5o6zFPNwYAAAAAAMBdqeAehG5ublau5PZQ8Dn8m3szEhICAAAAAADgjmSLW4yv5FZ8DoSEAAAAAAAAgI0jJAQAAAAAAABsHCEhAAAAAAAAUMKOHDkik8mk5ORka5ciiZAQAAAAAAAAsHmEhAAAAAAAALA5+fn5mjhxosLCwuTs7KyKFStq7NixkqSUlBQ1bdpUrq6u8vX11bPPPqusrCzzsU2aNNHAgQMt5uvYsaNiY2PN70NCQjRu3Dj16tVLnp6eqlixombPnm3uDw0NlSTVrVtXJpNJTZo0KbZrvRGEhAAAAAAAALA5w4YN08SJEzVixAjt3btXixcvVrly5XTu3Dm1bt1aPj4+SkxM1LJly/TVV19pwIABRT7H5MmTFRUVpd27d6tfv37q27ev9u/fL0n6/vvvJUlfffWVUlNTtWLFilt6fUXlYNWzAwAAAAAAACXs7NmzevvttzVjxgz16NFDklS5cmU98MADmjNnjs6fP6+PPvpI7u7ukqQZM2aoQ4cOmjhxosqVK3fD52nbtq369esnSRo6dKimTp2qhIQEVatWTWXLlpUk+fr6yt/f/xZfYdEREuKavlr5jry8vKxdBgAAAAAAwC2zb98+5eTkqFmzZlfsq127tjkglKT7779f+fn5OnDgQJFCwlq1apm/NplM8vf3V3p6+r8rvpiw3RgAAAAAAAA2xdXV9ap9hmHIZDJdsa+g3c7OToZhWPRdvHix0HhHR8dCx+fn5xe13BJBSAgAAAAAAACbUqVKFbm6umrjxo2F+mrUqKHk5GRlZ2eb27799lvZ2dkpPDxcklS2bFmlpqaa+/Py8rRnz54i1eDk5GQ+9nZASAgAAAAAAACb4uLioqFDh2rIkCH66KOPdOjQIW3fvl0ffvihnnjiCbm4uKhHjx7as2ePNm/erOeff17du3c3bzVu2rSp1qxZozVr1mj//v3q16+fzpw5U6Qa/Pz85Orqqvj4eP3555/KyMgohiu9cYSEAAAAAAAAsDkjRozQf//7X40cOVLVq1dX165dlZ6eLjc3N61bt05//fWX6tevr4cffljNmjXTjBkzzMf26tVLPXr00FNPPaXGjRsrNDRU0dHRRTq/g4OD3nnnHb3//vsKDAxUTEzMrb7EIjEZ/9xADUjKzMyUt7e3MjIyeHAJAAAAAAC4rVy4cEGHDx9WaGioXFxcrF2O1V3r87jRjIeVhAAAAAAAAICNIyQEAAAAAAAAbJyDtQvA7e0/HV6QvYOTtcsAANxBdm2cbe0SAAAAABQRKwkBAAAAAAAAG0dICAAAAAAAANg4QkIAAAAAAADAxhESAgAAAAAAADaOkBAAAAAAAACwcYSEAAAAAAAAgI0jJAQAAAAAAABsnIO1CwAAAAAAAABulUr3P1Oi5/v12zlFGj9z5kzNnDlTR44ckSTVrFlTI0eOVJs2bSRJhmFo1KhRmj17tk6fPq0GDRro3XffVc2aNW916RZYSQgAAAAAAACUkAoVKmjChAlKSkpSUlKSmjZtqpiYGP3000+SpEmTJmnKlCmaMWOGEhMT5e/vrxYtWujs2bPFWhchIQAAuOVmzpypWrVqycvLS15eXmrYsKG+/PJLc39cXJyqVasmd3d3+fj4qHnz5tqxY4cVKwYAAABKRocOHdS2bVuFh4crPDxcY8eOlYeHh7Zv3y7DMDRt2jQNHz5cnTt3VkREhBYsWKBz585p8eLFxVoXISEAALjlrvfX0fDwcM2YMUMpKSn65ptvFBISopYtW+rEiRNWrhwAAAAoOXl5eVq6dKmys7PVsGFDHT58WGlpaWrZsqV5jLOzsxo3bqxt27YVay2EhP8QGxurjh07FmpPSEiQyWTSmTNnSrwmAADuNNf666gkdevWTc2bN1elSpVUs2ZNTZkyRZmZmfrxxx+tXDkAAABQ/FJSUuTh4SFnZ2f16dNHK1euVI0aNZSWliZJKleunMX4cuXKmfuKCw8uKSG5ublycnKydhkAAJS4vLw8LVu2zPzX0X/Kzc3V7Nmz5e3trdq1a1uhQgAAAKBkVa1aVcnJyTpz5oyWL1+uHj16aMuWLeZ+k8lkMd4wjEJttxorCW/CqVOn9Pjjj6tChQpyc3NTZGSklixZYjGmSZMmGjBggAYPHqwyZcqoRYsW6tWrl9q3b28x7tKlS/L399fcuXMlSfHx8XrggQdUqlQp+fr6qn379jp06JB5/JEjR2QymbRixQpFR0fLzc1NtWvX1nfffVek+gAAKG5X++togdWrV8vDw0MuLi6aOnWqNmzYoDJlylixYgAAAKBkODk5KSwsTFFRURo/frxq166tt99+W/7+/pJUaNVgenp6odWFtxoh4U24cOGC7rnnHq1evVp79uzRs88+q+7duxe64fqCBQvk4OCgb7/9Vu+//7569+6t+Ph4paammsesXbtWWVlZevTRRyVJ2dnZGjx4sBITE7Vx40bZ2dmpU6dOys/Pt5h7+PDheumll5ScnKzw8HA9/vjjunTpUpHq+7ucnBxlZmZavAAA+DcK/jq6fft29e3bVz169NDevXvN/dHR0UpOTta2bdvUunVrPfroo0pPT7dixQAAAIB1GIahnJwchYaGyt/fXxs2bDD35ebmasuWLWrUqFGx1mAyDMMo1jPcYWJjY7Vo0SK5uLhYtOfl5enChQs6ffq0SpUqVei4du3aqXr16nrrrbckXV5JmJGRod27d1uMq1mzpnr06KEhQ4ZIkjp16qRSpUpp3rx5V6znxIkT8vPzU0pKiiIiInTkyBGFhobqgw8+0NNPPy1J2rt3r2rWrKl9+/apWrVqV5znn/X9U1xcnEaNGlWovdaDPWTvwDZpAMCN27Vx9hXbmzdvrsqVK+v999+/Yn+VKlXUq1cvDRs2rDjLAwAAwF3gwoULOnz4sEJDQwtlOJXuf6ZEa/n12zlFGv/qq6+qTZs2CgoK0tmzZ7V06VJNmDBB8fHxatGihSZOnKjx48dr3rx5qlKlisaNG6eEhAQdOHBAnp6eV5zzWp9HZmamvL29lZGRIS8vr6vWxT0JryA6OlozZ860aNuxY4eefPJJSZcDwwkTJuiTTz7R77//rpycHOXk5Mjd3d3imKioqEJz9+7dW7Nnz9aQIUOUnp6uNWvWaOPGjeb+Q4cOacSIEdq+fbtOnjxpXkF47NgxRUREmMfVqlXL/HVAQICky0tPq1WrdsP1/d2wYcM0ePBg8/vMzEwFBQVd97MCAOBGFfx19Gb7AQAAgLvBn3/+qe7duys1NVXe3t6qVauWOSCUpCFDhuj8+fPq16+fTp8+rQYNGmj9+vVXDQhvFULCK3B3d1dYWJhF22+//Wb+evLkyZo6daqmTZumyMhIubu7a+DAgcrNzS00zz899dRTeuWVV/Tdd9/pu+++U0hIiP7zn/+Y+zt06KCgoCDNmTNHgYGBys/PV0RERKG5HR0dzV8X3LiyIFC80fr+ztnZWc7Oztf7aAAAuCFX+utoQkKC4uPjlZ2drbFjx+qhhx5SQECATp06pffee0+//fabHnnkEWuXDgAAgDtcUVf2lbQPP/zwmv0mk0lxcXGKi4srmYL+DyHhTdi6datiYmLMKwvz8/N18OBBVa9e/brH+vr6qmPHjpo3b56+++479ezZ09x36tQp7du3T++//745OPzmm29KtD4AAG6Fa/119MKFC9q/f78WLFigkydPytfXV/Xr19fWrVtVs2ZNa5cOAAAA2CRCwpsQFham5cuXa9u2bfLx8dGUKVOUlpZ2wyFc79691b59e+Xl5alHjx7mdh8fH/n6+mr27NkKCAjQsWPH9Morr5R4fQAA/FvX+uuoi4uLVqxYUYLVAAAAALgenm58E0aMGKF69eqpVatWatKkifz9/dWxY8cbPr558+YKCAhQq1atFBgYaG63s7PT0qVLtXPnTkVERGjQoEF68803S7w+AAAAAAAA2BaebmwF586dU2BgoObOnavOnTtbu5wrKnjyDU83BgAU1dWebgwAAADcKtd6mq8t4unGd5j8/HylpaVp8uTJ8vb21kMPPWTtkgAAAAAAAABCwpJ07NgxhYaGqkKFCpo/f74cHPj4AQAAAAAAYH2kVCUoJCRE7O4GAAAAAADA7YYHlwAAAAAAAAA2jpAQAAAAAAAAsHGEhAAAAAAAAICN456EAAAAAAAAuGs8GTugRM+3aP6Mmz52/PjxevXVV/Xiiy9q2rRpkqTY2FgtWLDAYlyDBg20ffv2f1PmdRESAgAAAAAAACUsMTFRs2fPVq1atQr1tW7dWvPmzTO/d3JyKvZ62G4MAAAAAAAAlKCsrCw98cQTmjNnjnx8fAr1Ozs7y9/f3/wqXbp0sdfESkJc09Yv3pGXl5e1ywAAAAAAALhr9O/fX+3atVPz5s01ZsyYQv0JCQny8/NTqVKl1LhxY40dO1Z+fn7FWhMhIQAAAAAAAFBCli5dql27dikxMfGK/W3atNEjjzyi4OBgHT58WCNGjFDTpk21c+dOOTs7F1tdhIQAAAAAAABACTh+/LhefPFFrV+/Xi4uLlcc07VrV/PXERERioqKUnBwsNasWaPOnTsXW22EhAAAAAAAAEAJ2Llzp9LT03XPPfeY2/Ly8vT1119rxowZysnJkb29vcUxAQEBCg4O1sGDB4u1NkJCAAAAAAAAoAQ0a9ZMKSkpFm09e/ZUtWrVNHTo0EIBoSSdOnVKx48fV0BAQLHWRkgIAAAAAAAAlABPT09FRERYtLm7u8vX11cRERHKyspSXFycunTpooCAAB05ckSvvvqqypQpo06dOhVrbYSEAAAAAAAAwG3A3t5eKSkp+uijj3TmzBkFBAQoOjpan3zyiTw9PYv13ISEAAAAAAAAuGssmj/D2iUUSUJCgvlrV1dXrVu3zip1EBLimmq1eF52Dk7WLgMAcA2/fjvH2iUAAAAAuMPZWbsAAAAAAAAAANZFSAgAAAAAAADYOEJCAAAAAAAAwMYREgIAAAAAAAA2jpAQAAAAAAAAsHGEhAAAAAAAAICNIyQEAAAAAAAAbBwhIQAAAAAAAGDjCAkBAAAAAAAAG+dg7QIAAAAAAACAW2Xi+NdK9HxDh40p8jG///67hg4dqi+//FLnz59XeHi4PvzwQ91zzz2SJMMwNGrUKM2ePVunT59WgwYN9O6776pmzZq3unwzVhLegeLi4lSnTh3z+9jYWHXs2PGax4SEhGjatGnFWhcAwHpmzpypWrVqycvLS15eXmrYsKG+/PJLc79hGIqLi1NgYKBcXV3VpEkT/fTTT1asGAAAALBNp0+f1v333y9HR0d9+eWX2rt3ryZPnqxSpUqZx0yaNElTpkzRjBkzlJiYKH9/f7Vo0UJnz54ttroICUtQbGysTCaTTCaTHB0dVa5cObVo0UJz585Vfn5+sZ47MTFRzz77bLGeAwBgPRUqVNCECROUlJSkpKQkNW3aVDExMeYg0Bq/ZAAAAAAobOLEiQoKCtK8efN07733KiQkRM2aNVPlypUlXf4D/7Rp0zR8+HB17txZERERWrBggc6dO6fFixcXW12EhCWsdevWSk1N1ZEjR/Tll18qOjpaL774otq3b69Lly4V23nLli0rNze3YpsfAGBdHTp0UNu2bRUeHq7w8HCNHTtWHh4e2r59u9V+yQAAAABQ2Oeff66oqCg98sgj8vPzU926dTVnzhxz/+HDh5WWlqaWLVua25ydndW4cWNt27at2OoiJCxhzs7O8vf3V/ny5VWvXj29+uqr+t///qcvv/xS8+fPlyRlZGTo2WeflZ+fn7y8vNS0aVP98MMP1537rbfeUkBAgHx9fdW/f39dvHjR3Md2YwCwHXl5eVq6dKmys7PVsGFDq/2SAQAAAKCwX3/9VTNnzlSVKlW0bt069enTRy+88II++ugjSVJaWpokqVy5chbHlStXztxXHAgJbwNNmzZV7dq1tWLFChmGoXbt2iktLU1r167Vzp07Va9ePTVr1kx//fXXVefYvHmzDh06pM2bN2vBggWaP3++OXQEANiGlJQUeXh4yNnZWX369NHKlStVo0YNq/2SAQAAAKCw/Px81atXT+PGjVPdunX13HPP6ZlnntHMmTMtxplMJov3hmEUaruVCAlvE9WqVdORI0e0efNmpaSkaNmyZYqKilKVKlX01ltvqVSpUvrss8+ueryPj49mzJihatWqqX379mrXrp02btx4w+fPyclRZmamxQsAcGepWrWqkpOTtX37dvXt21c9evTQ3r17zf0l/UsGAAAAgMICAgJUo0YNi7bq1avr2LFjkiR/f39JKvQH/fT09EJ/+L+VCAlvEwX/obZz505lZWXJ19dXHh4e5tfhw4d16NChqx5fs2ZN2dvbm98HBAQoPT39hs8/fvx4eXt7m19BQUH/6noAACXPyclJYWFhioqK0vjx41W7dm29/fbbVvslAwAAAEBh999/vw4cOGDR9vPPPys4OFiSFBoaKn9/f23YsMHcn5ubqy1btqhRo0bFVpdDsc2MItm3b59CQ0OVn5+vgIAAJSQkFBrz90dh/5Ojo6PFe5PJVKQnJg8bNkyDBw82v8/MzCQoBIA7nGEYysnJsfglo27dupL+/y8ZEydOtHKVAAAAgG0ZNGiQGjVqpHHjxunRRx/V999/r9mzZ2v27NmSLmc6AwcO1Lhx41SlShVVqVJF48aNk5ubm7p161ZsdRES3gY2bdqklJQUDRo0SBUqVFBaWpocHBwUEhJSYjU4OzvL2dm5xM4HALi1Xn31VbVp00ZBQUE6e/asli5dqoSEBMXHx1vtlwwAAAAAhdWvX18rV67UsGHD9MYbbyg0NFTTpk3TE088YR4zZMgQnT9/Xv369dPp06fVoEEDrV+/Xp6ensVWFyFhCcvJyVFaWpry8vL0559/Kj4+XuPHj1f79u311FNPyc7OTg0bNlTHjh01ceJEVa1aVX/88YfWrl2rjh07KioqytqXAAC4Df3555/q3r27UlNT5e3trVq1aik+Pl4tWrSQZJ1fMgAAAABrGDpsjLVLuK727durffv2V+03mUyKi4tTXFxcidVESFjC4uPjFRAQIAcHB/n4+Kh27dp655131KNHD9nZXb5F5Nq1azV8+HD16tVLJ06ckL+/vx588EHuGwUAuKoPP/zwmv3W+CUDAAAAwJ3DZBiGYe0icPvJzMyUt7e3gu99SnYOTtYuBwBwDb9+O8faJQAAAAAl6sKFCzp8+LBCQ0Pl4uJi7XKs7lqfR0HGk5GRIS8vr6vOwdONAQAAAAAAABtHSAgAAAAAAADYOEJCAAAAAAAAwMYREgIAAAAAAAA2jpAQAAAAAAAAsHGEhAAAAAAAAICNIyQEAAAAAAAAbBwhIQAAAAAAAGDjHKxdAAAAAAAAAHCrrFv+comer1WXN4s0PiQkREePHi3U3q9fP7377ruKjY3VggULLPoaNGig7du3/6s6r4eQEAAAAAAAACghiYmJysvLM7/fs2ePWrRooUceecTc1rp1a82bN8/83snJqdjrIiTENf24Ybq8vLysXQYAAAAAAMBdoWzZshbvJ0yYoMqVK6tx48bmNmdnZ/n7+5doXdyTEAAAAAAAALCC3NxcLVq0SL169ZLJZDK3JyQkyM/PT+Hh4XrmmWeUnp5e7LUQEgIAAAAAAABWsGrVKp05c0axsbHmtjZt2ujjjz/Wpk2bNHnyZCUmJqpp06bKyckp1lrYbgwAAAAAAABYwYcffqg2bdooMDDQ3Na1a1fz1xEREYqKilJwcLDWrFmjzp07F1sthIQAAAAAAABACTt69Ki++uorrVix4prjAgICFBwcrIMHDxZrPWw3BgAAAAAAAErYvHnz5Ofnp3bt2l1z3KlTp3T8+HEFBAQUaz2EhAAAAAAAAEAJys/P17x589SjRw85OPz/jb5ZWVl66aWX9N133+nIkSNKSEhQhw4dVKZMGXXq1KlYa2K7MQAAAAAAAFCCvvrqKx07dky9evWyaLe3t1dKSoo++ugjnTlzRgEBAYqOjtYnn3wiT0/PYq3JZBiGUaxnwB0pMzNT3t7ecq3URCY7smQAV5d9cIO1SwAAAABgYy5cuKDDhw8rNDRULi4u1i7H6q71eRRkPBkZGfLy8rrqHGw3BgAAAAAAAGwcISEAAAAAAABg4wgJAQAAAAAAABtHSAgAAAAAAADYOEJCAAAAAAAAwMYREgIAAAAAAAA2jpAQAAAAAAAAsHGEhAAAAAAAAICNIyQEAAAAAAAAbBwhoQ0xmUxatWqVtcsAcBcaP3686tevL09PT/n5+aljx446cOCAuf/ixYsaOnSoIiMj5e7ursDAQD311FP6448/rFg1AAAAAFjH2bNnNXDgQAUHB8vV1VWNGjVSYmKiud8wDMXFxSkwMFCurq5q0qSJfvrpp2KtyaFYZ/+XZs2apZdfflmnT5+Wg8PlUrOysuTj46P77rtPW7duNY/dunWrHnzwQR04cEDh4eE3fc6EhARFR0fr9OnTKlWq1HXHFXBxcVGlSpX04osv6tlnn73p8wPAnWjLli3q37+/6tevr0uXLmn48OFq2bKl9u7dK3d3d507d067du3SiBEjVLt2bZ0+fVoDBw7UQw89pKSkJGuXDwAAAOAu8sfeTiV6vsAaK4t8TO/evbVnzx4tXLhQgYGBWrRokZo3b669e/eqfPnymjRpkqZMmaL58+crPDxcY8aMUYsWLXTgwAF5enoWw1Xc5iFhdHS0srKylJSUpPvuu0/S5TDQ399fiYmJOnfunNzc3CRdDu0CAwP/VUB4Mw4cOCAvLy+dP39eX3zxhfr27avKlSurWbNmJVoHAFhTfHy8xft58+bJz89PO3fu1IMPPihvb29t2LDBYsz06dN177336tixY6pYsWJJlgsAAAAAVnP+/HktX75c//vf//Tggw9KkuLi4rRq1SrNnDlTo0eP1rRp0zR8+HB17txZkrRgwQKVK1dOixcv1nPPPVcsdd3W242rVq2qwMBAJSQkmNsSEhIUExOjypUra9u2bRbtBSv7cnNzNWTIEJUvX17u7u5q0KCBxRxHjx5Vhw4d5OPjI3d3d9WsWVNr167VkSNHzHP4+PjIZDIpNjb2mjX6+fnJ399foaGheuGFFxQSEqJdu3aZ+w3D0KRJk1SpUiW5urqqdu3a+uyzzyzqNplM2rhxo6KiouTm5qZGjRpZbNOTpDFjxsjPz0+enp7q3bu3XnnlFdWpU8fcn5iYqBYtWqhMmTLy9vZW48aNLeoAgJKUkZEhSSpduvQ1x5hMpmuu2gYAAACAu82lS5eUl5cnFxcXi3ZXV1d98803Onz4sNLS0tSyZUtzn7Ozsxo3bmyRhd1qt3VIKElNmjTR5s2bze83b96sJk2aqHHjxub23Nxcfffdd+aAr2fPnvr222+1dOlS/fjjj3rkkUfUunVrHTx4UJLUv39/5eTk6Ouvv1ZKSoomTpwoDw8PBQUFafny5ZIurxBMTU3V22+/fUN1Goah+Ph4HT9+XA0aNDC3v/baa5o3b55mzpypn376SYMGDdKTTz6pLVu2WBw/fPhwTZ48WUlJSXJwcFCvXr3MfR9//LHGjh2riRMnaufOnapYsaJmzpxpcfzZs2fVo0cPbd26Vdu3b1eVKlXUtm1bnT179kY/agC4JQzD0ODBg/XAAw8oIiLiimMuXLigV155Rd26dZOXl1cJVwgAAAAA1uPp6amGDRtq9OjR+uOPP5SXl6dFixZpx44dSk1NVVpamiSpXLlyFseVK1fO3FccbuvtxtLlkHDQoEG6dOmSzp8/r927d+vBBx9UXl6e3nnnHUnS9u3bdf78eUVHR+vQoUNasmSJfvvtNwUGBkqSXnrpJcXHx2vevHkaN26cjh07pi5duigyMlKSVKlSJfP5Cla9+Pn53dDqlgoVKkiScnJylJ+frzfeeMO8VDQ7O1tTpkzRpk2b1LBhQ/O5vvnmG73//vtq3LixeZ6xY8ea37/yyitq166dLly4IBcXF02fPl1PP/20evbsKUkaOXKk1q9fr6ysLPPxTZs2tajr/fffl4+Pj7Zs2aL27dtf9zpycnKUk5Njfp+ZmXndYwDgSgYMGKAff/xR33zzzRX7L168qMcee0z5+fl67733Srg6AAAAALC+hQsXqlevXipfvrzs7e1Vr149devWzWJXqMlksjjGMIxCbbfSbb+SMDo6WtnZ2UpMTNTWrVsVHh4uPz8/NW7cWImJicrOzlZCQoIqVqyoSpUqadeuXTIMQ+Hh4fLw8DC/tmzZokOHDkmSXnjhBY0ZM0b333+/Xn/9df344483Xd/WrVuVnJys5ORkffDBBxo3bpx5ld/evXt14cIFtWjRwqKWjz76yFxLgVq1apm/DggIkCSlp6dLuryq8d5777UY/8/36enp6tOnj8LDw+Xt7S1vb29lZWXp2LFjN3Qd48ePNx/n7e2toKCgon0QACDp+eef1+eff67Nmzeb/4jydxcvXtSjjz6qw4cPa8OGDawiBAAAAGCTKleurC1btigrK0vHjx/X999/r4sXLyo0NFT+/v6SVGjVYHp6eqHVhbfSbb+SMCwsTBUqVNDmzZt1+vRp82q7gvsAfvvtt9q8ebN5JV1+fr7s7e21c+dO2dvbW8zl4eEh6fITZFq1aqU1a9Zo/fr1Gj9+vCZPnqznn3++yPWFhoaaVxzWrFlTO3bs0NixY9W3b1/l5+dLktasWaPy5ctbHOfs7Gzx3tHR0fx1QSpccPzf2woYhmHxPjY2VidOnNC0adMUHBwsZ2dnNWzYULm5uTd0HcOGDdPgwYPN7zMzMwkKAdwwwzD0/PPPa+XKlUpISFBoaGihMQUB4cGDB7V582b5+vpaoVIAAAAAuH24u7vL3d1dp0+f1rp16zRp0iRzULhhwwbVrVtX0uVb7W3ZskUTJ04stlpu+5BQuryaMCEhQadPn9bLL79sbm/cuLHWrVun7du3m7fi1q1bV3l5eUpPT9d//vOfq84ZFBSkPn36qE+fPho2bJjmzJmj559/Xk5OTpKkvLy8m6rV3t5e58+flyTVqFFDzs7OOnbsmMXW4qKqWrWqvv/+e3Xv3t3clpSUZDFm69ateu+99/5fe3cfVFWdx3H8c0EwBOWGT1ddDERFGNcHpBxDA5uAZMceHSZzQ63BNLLQbljO7mxJguYgmilWTsbQWlrmVI4ZplYWlUFpqaQYuIgLGZjiCBRc7v7heHdZAUHF4+W+XzP8wfmdc8+HM3x5+N5zfj/FxcVJko4fP67Kyso2n6Nr164XNS4BoK2SkpK0YcMGvf/+++revbvjHS9fX195eXmpoaFBU6ZM0XfffaetW7fKZrM59vHz83P87AUAAAAAV/Dxxx/LbrcrODhYR48e1dNPP63g4GDNnDlTJpNJycnJSktL05AhQzRkyBClpaWpW7duevDBBzssk9M0CZOSklRfX9+k2RYZGak5c+aorq7OsWjJ0KFDNW3aNCUkJCgjI0OjR49WZWWldu3apT//+c+Ki4tTcnKyJk2apKFDh+q3337Trl27FBISIkm66aabZDKZtHXrVsXFxcnLy8txB2JzTp48qbq6Ov3+++/au3evcnJyNGXKFEnnJ6K0Wq2aN2+eGhsbNX78eFVXVysvL08+Pj6aPn16m77+uXPnKjExUeHh4br11lu1ceNG/fDDD03mUhw8eLBycnIUHh6u6upqPf300/Ly8mr3tQaAy3FhmoWoqKgm29evX68ZM2aorKxMH3zwgSQ1WZld+u+CVAAAAADgKs6cOaNnn31WZWVl8vPz0/3336/Fixc7njRNSUlRbW2tHnvsMf32228aO3ascnNz1b179w7L5DRNwtraWg0bNqzJs9eRkZE6e/asgoKCmjwau379er3wwgt66qmndOLECfXs2VPjxo1z3GVns9mUlJSksrIy9ejRQ3feeacyMzMlSQMGDNDzzz+vZ555RjNnzlRCQoLeeOONFrMFBwdLkrp06SJ/f389+uijeu655xzjqamp6tOnj9LT01VcXCyz2aywsDAtXLiwzV//tGnTVFxcLKvVqrq6OsXHx2vGjBnau3evY5/XX39ds2bN0ujRozVw4EClpaXJarW2+RwAcCX+fwqE/xcQEHDJfQAAAADgaugfusXoCJcUHx+v+Pj4FsdNJpOee+65Jj2mjmay81+bU4qOjpbFYlFOTk6HvH51dfX5xwQHRcnk5hS9ZAAGOVe0w+gIAAAAAFxMXV2dSkpKFBgYqBtuuMHoOIZr7Xpc6PGcOXOm1cUj6f44gZqaGq1du1axsbFyd3fXW2+9pU8++UQ7dvCPOQAAAAAAAK4cTUInYDKZtG3bNr3wwgv6/fffFRwcrM2bN+uOO+4wOhoAAAAAAAA6AZqETsDLy0uffPKJ0TEAAAAAAADQSbkZHQAAAAAAAACAsWgSAgAAAAAAwCmxHu95V+M60CQEAAAAAACAU/Hw8JB0frFX/Pc6XLgul4M5CQEAAAAAAOBU3N3dZTabdfLkSUlSt27dZDKZDE517dntdtXU1OjkyZMym81yd3e/7NeiSQgAAAAAAACnY7FYJMnRKHRlZrPZcT0uF01CAAAAAAAAOB2TyaR+/fqpT58+qq+vNzqOYTw8PK7oDsILaBICAAAAAADAabm7u1+VJpmro0mIVlV8/7569OhhdAwAAAAAAAB0IFY3BgAAAAAAAFwcTUIAAAAAAADAxfG4MZplt9slSdXV1QYnAQAAAAAAwOW60Nu50OtpCU1CNKuqqkqS5O/vb3ASAAAAAAAAXKmzZ8/K19e3xXGahGiWn5+fJKm0tLTVbyAA16/q6mr5+/vr+PHjLEAEODFqGXB+1DHg/KhjODO73a6zZ8+qf//+re5HkxDNcnM7P12lr68vPwABJ9ejRw/qGOgEqGXA+VHHgPOjjuGs2nIDGAuXAAAAAAAAAC6OJiEAAAAAAADg4mgSolldu3bVP/7xD3Xt2tXoKAAuE3UMdA7UMuD8qGPA+VHHcAUm+6XWPwYAAAAAAADQqXEnIQAAAAAAAODiaBICAAAAAAAALo4mIQAAAAAAAODiaBICAAAAAAAALo4mIQAAAAAAAODiuhgdANeHsrIyZWVlKS8vTxUVFTKZTOrbt69uvfVWzZ49W/7+/kZHBHAJ586d04YNGy6q44iICE2dOlXe3t5GRwRwCdQx0DlQy4Dzo47hikx2u91udAgY64svvtCkSZPk7++vmJgY9e3bV3a7XSdPntSOHTt0/PhxffTRR4qIiDA6KoAWHDp0SNHR0aqpqVFkZGSTOv7ss8/k7e2t3NxchYaGGh0VQAuoY6BzoJYB50cdw1XRJIRuvvlmjR8/XpmZmc2Oz5s3T1988YW+/fbba5wMQFtNnDhRFotF2dnZ8vT0bDL2xx9/aMaMGSovL9fu3bsNSgjgUqhjoHOglgHnRx3DVdEkhLy8vLRv3z4FBwc3O/7TTz9p9OjRqq2tvcbJALRVt27dlJ+f3+K7mQcOHNAtt9yimpqaa5wMQFtRx0DnQC0Dzo86hqti4RKoX79+ysvLa3H8q6++Ur9+/a5hIgDtdeONN6qoqKjF8aNHj+rGG2+8hokAtBd1DHQO1DLg/KhjuCoWLoGsVqtmz56tgoICRUdHq2/fvjKZTKqoqNCOHTu0bt06rVixwuiYAFqRmJio6dOn629/+1uzdZyWlqbk5GSjYwJoBXUMdA7UMuD8qGO4Kh43hiRp48aNyszMVEFBgWw2myTJ3d1dY8aM0fz58xUfH29wQgCXsnTpUq1cudKx+pok2e12WSwWJScnKyUlxeCEAC6FOgY6B2oZcH7UMVwRTUI0UV9fr8rKSklSr1695OHhYXAiAO1VUlKiiooKSZLFYlFgYKDBiQC01//Wcd++fTVo0CCDEwG4HPxOBpwfdQxXQpMQAADgOubp6an9+/crJCTE6CgAAADoxJiTEAA6idraWhUUFMjPz++ildjq6uq0adMmJSQkGJQOwKXMnz+/2e02m01LlixRz549JUnLly+/lrEAtNP3338vs9nsuNvozTffVFZWlkpLS3XTTTfp8ccf1wMPPGBwSgCXsmrVKuXn5+svf/mL4uPjlZOTo/T0dDU2Nuq+++7TokWL1KULLRV0LnxHA0AncOTIEcXExKi0tFQmk0kTJkzQW2+95ViZ/MyZM5o5cyZNQuA6tmLFCo0cOVJms7nJdrvdrsLCQnl7ezvmRAJw/XrkkUeUkZGhwMBArVu3Tk888YQSExP10EMP6fDhw0pMTFRNTY0efvhho6MCaEFqaqqWLVummJgYPfnkkyopKdGyZcs0b948ubm5KTMzUx4eHnr++eeNjgpcVTxuDACdwL333quGhgatX79ep0+f1vz583XgwAF9+umnGjhwoH755Rf179/fsTARgOtPenq6XnvtNa1bt0633367Y7uHh4f2799/0R3CAK5P3t7eKiws1MCBAxUWFqbZs2dr1qxZjvENGzZo8eLFOnjwoIEpAbQmKChIy5Yt03333af9+/drzJgxys7O1rRp0yRJW7ZsUUpKioqKigxOClxdbkYHAABcuby8PKWlpalXr14aPHiwPvjgA02aNEkTJkxQcXGx0fEAtMGzzz6rjRs3as6cObJaraqvrzc6EoDL4OXlpV9//VWSdOLECY0dO7bJ+NixY1VSUmJENABtVF5ervDwcEnSyJEj5ebmplGjRjnGw8LC9O9//9ugdEDHoUkIAJ1AbW3tRXOirF69WnfddZciIyN15MgRg5IBaI+bb75ZBQUF+vXXXxUeHq4ff/yRR4wBJzNp0iRlZWVJkiIjI/Xuu+82Gd+0aZMGDx5sRDQAbWSxWHTo0CFJUlFRkWw2m+NzSTp48KD69OljVDygwzAnIQB0AsOGDVN+fv5Fq5+uWrVKdrtdd911l0HJALSXj4+PsrOz9fbbbys6OpppAgAns3TpUkVERCgyMlLh4eHKyMjQp59+qpCQEB0+fFhff/21tmzZYnRMAK148MEHlZCQoLvvvls7d+7UggULZLVaVVVVJZPJpMWLF2vKlClGxwSuOuYkBIBOID09XXv27NG2bduaHX/ssce0du1aNTY2XuNkAK5EWVmZCgoKdMcdd8jb29voOADa6PTp01qyZIk+/PBDFRcXq7GxUf369VNERITmzZvneIwRwPXJZrNpyZIl+vrrrzV+/HgtWLBAb7/9tlJSUlRTU6PJkyfr5Zdf5nczOh2ahAAAAAAAAICLY05CAAAAAAAAwMXRJAQAAAAAAABcHE1CAAAAAAAAwMXRJAQAAAAAAABcHE1CAAAAAAAAwMXRJAQAAIChKioqNHfuXA0aNEhdu3aVv7+/Jk+erJ07d3bYOc+dO6cFCxZo0KBBuuGGG9S7d29FRUVp69atjn0CAgK0YsWKdr92VFSUkpOTr15YAACAa6CL0QEAAADguo4dO6aIiAiZzWa9+OKLGjFihOrr6/Xxxx8rKSlJP/30U7tf02azyWQyyc2t5ffDZ8+erb179+rll19WaGioqqqqlJeXp6qqqiv5cgAAAJyWyW63240OAQAAANcUFxenH374QYcPH5a3t3eTsdOnT8tsNmv58uVav369iouL5efnp8mTJ+vFF1+Uj4+PJOmNN95QcnKy3nzzTaWkpOjIkSMqKipSYGBgi+c1m81auXKlpk+f3ux4VFSUPvvssybb7Ha7qqqq9Pjjj2vPnj06deqUgoKCtHDhQk2dOlWSNGPGDGVnZzc5rqSkRAEBATp06JCsVqs+//xzeXt7KyYmRpmZmerVq1e7rxsAAMDVxuPGAAAAMMSpU6e0fft2JSUlXdQglM438iTJzc1NL730kg4cOKDs7Gzt2rVLKSkpTfatqalRenq61q1bp4MHD6pPnz6tnttisWjbtm06e/Zss+Pvvfee/vSnP2nRokUqLy9XeXm5JKmurk5jxozR1q1bdeDAAc2aNUsPPfSQvvnmG0nSypUrNW7cOCUmJjqO8/f3V3l5uSIjIzVq1Cjl5+dr+/bt+uWXXxQfH9/eywYAANAheNwYAAAAhjh69KjsdruGDRvW6n7/O79fYGCgUlNTNWfOHK1Zs8axvb6+XmvWrNHIkSPbdO5XX31V06ZNU8+ePTVy5EiNHz9eU6ZMUUREhCTJz89P7u7u6t69uywWi+O4AQMGyGq1Oj6fO3eutm/frnfeeUdjx46Vr6+vPD091a1btybHZWVlKSwsTGlpaY5tr7/+uvz9/XXkyBENHTq0TbkBAAA6CncSAgAAwBAXZr0xmUyt7rd7925FR0drwIAB6t69uxISElRVVaVz58459vH09NSIESPafO7bbrtNxcXF2rlzp+6//34dPHhQEyZMUGpqaqvH2Ww2LV68WCNGjFDPnj3l4+Oj3NxclZaWtnpcQUGBdu/eLR8fH8fHhebozz//3ObcAAAAHYUmIQAAAAwxZMgQmUwmFRYWtrjPv/71L8XFxWn48OHavHmzCgoKtHr1aknn7x68wMvL65LNxv/n4eGhCRMm6JlnnlFubq4WLVqk1NRU/fHHHy0ek5GRoczMTKWkpGjXrl3at2+fYmNjWz1GkhobGzV58mTt27evyUdRUZFuu+22duUGAADoCDxuDAAAAEP4+fkpNjZWq1ev1hNPPNHswiX5+flqaGhQRkaGY7XiTZs2dUie0NBQNTQ0qK6uTp6envL09JTNZmuyz549e3T33Xfrr3/9q6Tzzb+ioiKFhIQ49mnuuLCwMG3evFkBAQHq0oU/wQEAwPWHOwkBAABgmDVr1shms+mWW27R5s2bVVRUpMLCQr300ksaN26cgoKC1NDQoFWrVqm4uFg5OTlau3btFZ83KipKr7zyigoKCnTs2DFt27ZNCxcu1MSJE9WjRw9JUkBAgD7//HOdOHFClZWVkqTBgwdrx44dysvLU2FhoR599FFVVFQ0ee2AgAB98803OnbsmCorK9XY2KikpCSdOnVKU6dO1d69e1VcXKzc3Fw9/PDDFzUUAQAAjECTEAAAAIYJDAzUd999p4kTJ+qpp57S8OHDFR0drZ07dyorK0ujRo3S8uXLtXTpUg0fPlz//Oc/lZ6efsXnjY2NVXZ2tmJiYhQSEqK5c+cqNja2yV2KixYt0rFjxxQUFKTevXtLkv7+978rLCxMsbGxioqKksVi0T333NPkta1Wq9zd3RUaGqrevXurtLRU/fv315dffimbzabY2FgNHz5cTz75pHx9fR13SAIAABjJZL8wYzQAAAAAAAAAl8TblgAAAAAAAICLo0kIAACATsfHx6fFjz179hgdDwAA4LrD48YAAADodI4ePdri2IABA+Tl5XUN0wAAAFz/aBICAAAAAAAALo7HjQEAAAAAAAAXR5MQAAAAAAAAcHE0CQEAAAAAAAAXR5MQAAAAAAAAcHE0CQEAAAAAAAAXR5MQAAAAAAAAcHE0CQEAAAAAAAAXR5MQAAAAAAAAcHH/AUupcD4gpIyAAAAAAElFTkSuQmCC"/>
          <p:cNvSpPr>
            <a:spLocks noChangeAspect="1" noChangeArrowheads="1"/>
          </p:cNvSpPr>
          <p:nvPr/>
        </p:nvSpPr>
        <p:spPr bwMode="auto">
          <a:xfrm>
            <a:off x="307974" y="7937"/>
            <a:ext cx="6184266" cy="61842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BQkAAAHqCAYAAACnYcjKAAAAOXRFWHRTb2Z0d2FyZQBNYXRwbG90bGliIHZlcnNpb24zLjkuMiwgaHR0cHM6Ly9tYXRwbG90bGliLm9yZy8hTgPZAAAACXBIWXMAAA9hAAAPYQGoP6dpAACKgUlEQVR4nOzdeVxV1f7/8fdhnhFRBBQBRZzAKcy0borzGA6VZZloVk6Veksz0zBny6G0NC2HNLXM4ZYaaipmmQYqhTlk5lRBqCkIKijs3x9+Ob9OOGHCUc/r+Xicx4Oz1tprf/YR7qU3a+1tMgzDEAAAAAAAAACbZWftAgAAAAAAAABYFyEhAAAAAAAAYOMICQEAAAAAAAAbR0gIAAAAAAAA2DhCQgAAAAAAAMDGERICAAAAAAAANo6QEAAAAAAAALBxhIQAAAAAAACAjSMkBAAAAAAAAGwcISEAAChxJpPphl4JCQnFXstHH32kxx57TFWrVpWdnZ1CQkKuOjYrK0sDBw5UYGCgXFxcVKdOHS1duvSGzhMXFyeTySQ/Pz+dPXu2UH9ISIjat29/s5fxr8yfP18mk0lJSUlWOX9R7d69W40bN5a3t7dMJpOmTZt2zfGZmZkaO3asoqKi5OXlJWdnZ4WEhKhXr17atWtXidRsMpk0YMCAa45p0qSJmjRpUqR59+7dq7i4OB05cqRQX2xs7DW/n63tRj6TW+H48ePq16+fwsPD5erqqtKlSysyMlLPPPOMjh8/bh63du1axcXF/atzLV68+LrfjwAA3K4crF0AAACwPd99953F+9GjR2vz5s3atGmTRXuNGjWKvZaFCxcqLS1N9957r/Lz83Xx4sWrju3cubMSExM1YcIEhYeHa/HixXr88ceVn5+vbt263dD5Tpw4oUmTJmn06NG36hJsTq9evZSdna2lS5fKx8fnmkHYoUOH1LJlS6Wnp6tPnz4aNWqUPDw8dOTIEX366ae65557dObMGXl7e5fcBVzFe++9V+Rj9u7dq1GjRqlJkyaFPocRI0boxRdfvEXV3Zl+++031atXT6VKldJ///tfVa1aVRkZGdq7d68+/fRT/frrrwoKCpJ0OSR89913/1VQuHjxYu3Zs0cDBw68NRcAAEAJIiQEAAAl7r777rN4X7ZsWdnZ2RVqLwnr1q2Tnd3lzRXt27fXnj17rjhu7dq12rBhgzkYlKTo6GgdPXpUL7/8srp27Sp7e/vrnq9169aaOnWq+vfvL39//1t3IXeAc+fOyc3N7V/Ps2fPHj3zzDNq06bNNcfl5eWpU6dOOnnypL777jtFRESY+xo3bqwePXroyy+/lKOj47+u6eLFizKZTHJwuPlfr291KF65cuVbOt+daM6cOTp58qS+//57hYaGmts7duyoV199Vfn5+VasDgCA2wvbjQEAwG3pr7/+Ur9+/VS+fHk5OTmpUqVKGj58uHJycizGFWxZfP/99xUeHi5nZ2fVqFHjhrcBFwSE17Ny5Up5eHjokUcesWjv2bOn/vjjD+3YseOG5hkzZowuXbp03dVKCQkJV9xyfeTIEZlMJs2fP9/cFhsbKw8PD+3fv1+tWrWSu7u7AgICNGHCBEnS9u3b9cADD8jd3V3h4eFasGDBFc95+vRp9ezZU6VLl5a7u7s6dOigX3/9tdC4r776Ss2aNZOXl5fc3Nx0//33a+PGjRZjCrZX79q1Sw8//LB8fHyuG1rt2bNHMTEx8vHxMW/n/nutBduiL126pJkzZ5q3pV/NqlWrlJKSomHDhlkEhH/Xpk0bc3D5yy+/qGfPnqpSpYrc3NxUvnx5dejQQSkpKRbHFPzbLFy4UP/9739Vvnx5OTs765dffrnm9V3PlbYbz5w5U7Vr15aHh4c8PT1VrVo1vfrqq5Iufx4F34/R0dHmz6Pge+NK240Lfl4WLlyo6tWry83NTbVr19bq1asL1fO///1PtWrVkrOzsypVqqS3337b/O/6d8uWLVODBg3k7e0tNzc3VapUSb169brh677Wz+6RI0fk4OCg8ePHFzru66+/lslk0rJly64696lTp2RnZyc/P78r9hf8/MfGxurdd9+VZHk7hIJt3O+++64efPBB+fn5yd3dXZGRkZo0aZLFyuMmTZpozZo1Onr0qMUcBXJzczVmzBhVq1ZNzs7OKlu2rHr27KkTJ07c8GcFAEBxIiQEAAC3nQsXLig6OlofffSRBg8erDVr1ujJJ5/UpEmT1Llz50LjP//8c73zzjt644039Nlnnyk4OFiPP/64Pvvss1tW0549e1S9evVCK8Vq1apl7r8RwcHB6tevnz788EP9/PPPt6y+ixcvqnPnzmrXrp3+97//qU2bNho2bJheffVV9ejRQ7169dLKlStVtWpVxcbGaufOnYXmePrpp2VnZ2e+r9r333+vJk2a6MyZM+YxixYtUsuWLeXl5aUFCxbo008/VenSpdWqVatCQaF0eYt2WFiYli1bplmzZl21/gMHDqhRo0b66aef9M4772jFihWqUaOGYmNjNWnSJElSu3btzFvVH374YX333XeFtq7/3fr16yVdXjV2I/744w/5+vpqwoQJio+P17vvvisHBwc1aNBABw4cKDR+2LBhOnbsmGbNmqUvvvjiqkHUzVq6dKn69eunxo0ba+XKlVq1apUGDRqk7OxsSZc/j3Hjxkm6HGIVfB7t2rW75rxr1qzRjBkz9MYbb2j58uUqXbq0OnXqZBEIx8fHq3PnzvL19dUnn3yiSZMmacmSJYUC5u+++05du3ZVpUqVtHTpUq1Zs0YjR47UpUuXbugar/ezGxISooceekizZs1SXl6exbEzZsxQYGCgOnXqdNX5GzZsqPz8fHXu3Fnr1q1TZmbmFceNGDFCDz/8sPmaCl4BAQGSLm9b79atmxYuXKjVq1fr6aef1ptvvqnnnnvOPMd7772n+++/X/7+/hZzSFJ+fr5iYmI0YcIEdevWTWvWrNGECRO0YcMGNWnSROfPn7+hzwsAgGJlAAAAWFmPHj0Md3d38/tZs2YZkoxPP/3UYtzEiRMNScb69evNbZIMV1dXIy0tzdx26dIlo1q1akZYWFiR6mjXrp0RHBx8xb4qVaoYrVq1KtT+xx9/GJKMcePGXXPu119/3ZBknDhxwjh58qTh7e1tdOnSxdwfHBxstGvXzvx+8+bNhiRj8+bNFvMcPnzYkGTMmzfP3NajRw9DkrF8+XJz28WLF42yZcsakoxdu3aZ20+dOmXY29sbgwcPNrfNmzfPkGR06tTJ4lzffvutIckYM2aMYRiGkZ2dbZQuXdro0KGDxbi8vDyjdu3axr333lvoekeOHHnNz6XAY489Zjg7OxvHjh2zaG/Tpo3h5uZmnDlzxtwmyejfv/9152zdurUhybhw4cIN1fBPly5dMnJzc40qVaoYgwYNMrcX/Ns8+OCDNzzXjdTcuHFjo3Hjxub3AwYMMEqVKnXNY5YtW3bF7xPDuPx98c/vZ0lGuXLljMzMTHNbWlqaYWdnZ4wfP97cVr9+fSMoKMjIyckxt509e9bw9fU1/v6fEG+99ZYhyeLf50bd6M9uwee9cuVKc9vvv/9uODg4GKNGjbrmOfLz843nnnvOsLOzMyQZJpPJqF69ujFo0CDj8OHDFmP79+9v3Mh/HuXl5RkXL140PvroI8Pe3t7466+/zH1X+9+QJUuWFPoZNQzDSExMNCQZ77333nXPCwBAcWMlIQAAuO1s2rRJ7u7u5pU9BWJjYyWp0Iq1Zs2aqVy5cub39vb26tq1q3755Rf99ttvt6yua21tvVbfP/n6+mro0KFavnz5DW9Tvh6TyaS2bdua3zs4OCgsLEwBAQGqW7euub106dLy8/PT0aNHC83xxBNPWLxv1KiRgoODtXnzZknStm3b9Ndff6lHjx66dOmS+ZWfn6/WrVsrMTHRvMqtQJcuXW6o/k2bNqlZs2bmh0gUiI2N1blz5665YvBWuXTpksaNG6caNWrIyclJDg4OcnJy0sGDB7Vv375C42/02m7WvffeqzNnzujxxx/X//73P508efKWzBsdHS1PT0/z+3Llyll8T2RnZyspKUkdO3aUk5OTeZyHh4c6dOhgMVf9+vUlSY8++qg+/fRT/f7770Wq5UZ+dps0aaLatWubtwNL0qxZs2QymfTss89ec36TyaRZs2bp119/1XvvvaeePXvq4sWLmjp1qmrWrKktW7bcUJ27d+/WQw89JF9fX9nb28vR0VFPPfWU8vLybmhF8OrVq1WqVCl16NDB4menTp068vf3L5EnuQMAcD2EhAAA4LZz6tQp+fv7Fwre/Pz85ODgoFOnTlm0X+kBIAVt/xx7s3x9fa84119//SXpcvhWFAMHDlRgYKCGDBlyS+pzc3OTi4uLRZuTk9MV63JyctKFCxcKtV/tcyy47j///FPS5a2+jo6OFq+JEyfKMAzz51GgYLvm9Zw6deqKYwMDA839RVWxYkVJ0uHDh29o/ODBgzVixAh17NhRX3zxhXbs2KHExETVrl37ittBb/Tablb37t01d+5cHT16VF26dJGfn58aNGigDRs2/Kt5fX19C7U5Ozubr/H06dMyDMMivCvwz7YHH3xQq1at0qVLl/TUU0+pQoUKioiI0JIlS26olhv92X3hhRe0ceNGHThwQBcvXtScOXP08MMP3/DDf4KDg9W3b199+OGHOnjwoD755BNduHBBL7/88nWPPXbsmP7zn//o999/19tvv62tW7cqMTHRHFreyFbhP//8U2fOnJGTk1Ohn520tLRbFgADAPBv8HRjAABw2/H19dWOHTtkGIZFUJienq5Lly6pTJkyFuPT0tIKzVHQdqVA5GZERkZqyZIlunTpksV9CQseanG1B2Ncjaurq+Li4vTss89qzZo1hfoLAr9/PqilOMOEq32OYWFhkmT+3KdPn37VJ1H/M0S60RWWvr6+Sk1NLdT+xx9/WJy7KFq1aqXZs2dr1apVeuWVV647ftGiRXrqqafM9/krcPLkSZUqVarQ+KKsHr1ZPXv2VM+ePZWdna2vv/5ar7/+utq3b6+ff/5ZwcHBxXJOHx8fmUwmcyj8d1f6HomJiVFMTIxycnK0fft2jR8/Xt26dVNISIgaNmx4zXPd6M9ut27dNHToUL377ru67777lJaWpv79+xf10sweffRRjR8//obuJbpq1SplZ2drxYoVFp95cnLyDZ+vTJky8vX1VXx8/BX7/76yEwAAa2ElIQAAuO00a9ZMWVlZWrVqlUX7Rx99ZO7/u40bN1oEGnl5efrkk09UuXJlVahQ4ZbU1KlTJ2VlZWn58uUW7QsWLFBgYKAaNGhQ5Dl79eql6tWr65VXXlF+fr5FX8FTaX/88UeL9s8//7zI57lRH3/8scX7bdu26ejRo+Yn7t5///0qVaqU9u7dq6ioqCu+/r49tSiaNWumTZs2mUPBAh999JHc3NyuGkpeS0xMjCIjI68ZBq1bt07nzp2TdDn0c3Z2tuhfs2ZNkbfQFgd3d3e1adNGw4cPV25urn766SdJMtd7Kx984e7urqioKK1atUq5ubnm9qysrCs+BbmAs7OzGjdurIkTJ0q6vEX3em70Z9fFxUXPPvusFixYoClTpqhOnTq6//77rzv/lYLngms5fvy4eaVqQf1S4c+yIAz++/eGYRiaM2dOoXn/viLz79q3b69Tp04pLy/vij83VatWve61AABQ3FhJCAAAbjtPPfWU3n33XfXo0UNHjhxRZGSkvvnmG40bN05t27ZV8+bNLcaXKVNGTZs21YgRI+Tu7q733ntP+/fv19KlS697rr1792rv3r2SLq9gOnfunPnJqjVq1FCNGjUkSW3atFGLFi3Ut29fZWZmKiwsTEuWLFF8fLwWLVoke3v7Il+nvb29xo0bZ346a8GTkqXLWy6bN2+u8ePHy8fHR8HBwdq4caNWrFhR5PPcqKSkJPXu3VuPPPKIjh8/ruHDh6t8+fLq16+fpMv3pJs+fbp69Oihv/76Sw8//LD8/Px04sQJ/fDDDzpx4oRmzpx5U+d+/fXXtXr1akVHR2vkyJEqXbq0Pv74Y61Zs0aTJk2St7d3kee0t7fXypUr1bJlSzVs2FB9+/ZVdHS03N3ddfToUX322Wf64osvdPr0aUmXg5z58+erWrVqqlWrlnbu3Kk333zzlgXNhw4duuITt//+ffZ3zzzzjFxdXXX//fcrICBAaWlpGj9+vLy9vc33AixYwTp79mx5enrKxcVFoaGh/3oF7RtvvKF27dqpVatWevHFF5WXl6c333xTHh4eFlvKR44cqd9++03NmjVThQoVdObMGb399ttydHRU48aNr3ueovzs9uvXT5MmTdLOnTv1wQcf3NB1jB07Vt9++626du2qOnXqyNXVVYcPH9aMGTN06tQpvfnmm+axkZGRkqSJEyeqTZs2sre3V61atdSiRQs5OTnp8ccf15AhQ3ThwgXNnDnT/H3zd5GRkVqxYoVmzpype+65R3Z2doqKitJjjz2mjz/+WG3bttWLL76oe++9V46Ojvrtt9+0efNmxcTEXPMpzQAAlAjrPjcFAACg8NONDePyU3j79OljBAQEGA4ODkZwcLAxbNiwQk+q1f89Nfa9994zKleubDg6OhrVqlUzPv744xs6d8FTeK/0ev311y3Gnj171njhhRcMf39/w8nJyahVq5axZMmSIp3nxIkThfoaNWpkSLJ4urFhGEZqaqrx8MMPG6VLlza8vb2NJ5980khKSrri043/+fkZxuWn5dasWbNQ+z+fpFzwdOP169cb3bt3N0qVKmW4uroabdu2NQ4ePFjo+C1bthjt2rUzSpcubTg6Ohrly5c32rVrZyxbtuyGrvdqUlJSjA4dOhje3t6Gk5OTUbt2bYvrLKAbfLpxgTNnzhijR4826tWrZ3h4eBiOjo5GxYoVjSeffNL49ttvzeNOnz5tPP3004afn5/h5uZmPPDAA8bWrVsLPXW44Gm7f7/e67na99jfv8/+eZ4FCxYY0dHRRrly5QwnJycjMDDQePTRR40ff/zRYu5p06YZoaGhhr29vcX3xtWebnylzy44ONjo0aOHRdvKlSuNyMhIw8nJyahYsaIxYcIE44UXXjB8fHzMY1avXm20adPGKF++vOHk5GT4+fkZbdu2NbZu3XpDn0lRf3abNGlilC5d2jh37tx15zcMw9i+fbvRv39/o3bt2kbp0qUNe3t7o2zZskbr1q2NtWvXWozNyckxevfubZQtW9YwmUyGJPMTkL/44gujdu3ahouLi1G+fHnj5ZdfNr788stCT5b+66+/jIcfftgoVaqUeY4CFy9eNN566y3zPB4eHka1atWM55577oo/ZwAAlDSTYRhGCeWRAAAAt5zJZFL//v01Y8YMa5cC3NUuXryoOnXqqHz58lq/fn2Jnz89PV3BwcF6/vnnNWnSpBI/PwAAdzu2GwMAAAAo5Omnn1aLFi3MW51nzZqlffv26e233y7ROn777Tf9+uuvevPNN2VnZ6cXX3yxRM8PAICtICQEAAAAUMjZs2f10ksv6cSJE3J0dFS9evW0du3aQvcELW4ffPCB3njjDYWEhOjjjz9W+fLlS/T8AADYCrYbAwAAAAAAADbOztoFAAAAAAAAALAuQkIAAAAAAADAxhESAgAAAAAAADaOB5fgivLz8/XHH3/I09NTJpPJ2uUAAAAAAADgJhiGobNnzyowMFB2dldfL0hIiCv6448/FBQUZO0yAAAAAAAAcAscP35cFSpUuGo/ISGuyNPTU9LlbyAvLy8rVwMAAAAAAICbkZmZqaCgIHPWczWEhLiigi3GXl5ehIQAAAAAAAB3uOvdTo4HlwAAAAAAAAA2jpWEuKbU/d2U5eFo7TIAAAAAAACKVWCNldYuwapYSQgAAAAAAADYOEJCAAAAAAAAwMYREgIAAAAAAAA2jpAQAAAAAAAAsHGEhAAAAAAAAICNIyQEAAAAAAAAbBwhIQAAAAAAAGDjCAkBAAAAAAAAG0dICAAAAAAAANg4QkIAAAAAAADg/5w9e1YDBw5UcHCwXF1d1ahRIyUmJpr7DcNQXFycAgMD5erqqiZNmuinn36yYsW3BiHhHSghIUEmk0lnzpyxdikAAAAAAAB3ld69e2vDhg1auHChUlJS1LJlSzVv3ly///67JGnSpEmaMmWKZsyYocTERPn7+6tFixY6e/aslSv/d+76kDA2NlYdO3a0aPvss8/k4uKiSZMmWaeo/zN//nyVKlXKqjUAAAAAAADgsvPnz2v58uWaNGmSHnzwQYWFhSkuLk6hoaGaOXOmDMPQtGnTNHz4cHXu3FkRERFasGCBzp07p8WLF1u7/H/lrg8J/+mDDz7QE088oRkzZmjIkCFFPt4wDF26dKkYKgMAAAAAAIA1Xbp0SXl5eXJxcbFod3V11TfffKPDhw8rLS1NLVu2NPc5OzurcePG2rZtW0mXe0vZVEg4adIkDRgwQIsXL1bv3r0lSYsWLVJUVJQ8PT3l7++vbt26KT093XxMwdbedevWKSoqSs7Oztq6dauaNGmiF154QUOGDFHp0qXl7++vuLg4i/NNmTJFkZGRcnd3V1BQkPr166esrCzzvD179lRGRoZMJpNMJpP5+OvV9E/nz59Xu3btdN999+mvv/7SqVOn9Pjjj6tChQpyc3NTZGSklixZcms/TAAAAAAAgLuMp6enGjZsqNGjR+uPP/5QXl6eFi1apB07dig1NVVpaWmSpHLlylkcV65cOXPfncpmQsJXXnlFo0eP1urVq9WlSxdze25urkaPHq0ffvhBq1at0uHDhxUbG1vo+CFDhmj8+PHat2+fatWqJUlasGCB3N3dtWPHDk2aNElvvPGGNmzYYD7Gzs5O77zzjvbs2aMFCxZo06ZN5tWLjRo10rRp0+Tl5aXU1FSlpqbqpZdeKlJNkpSRkaGWLVsqNzdXGzduVOnSpXXhwgXdc889Wr16tfbs2aNnn31W3bt3144dO676+eTk5CgzM9PiBQAAAAAAYGsWLlwowzBUvnx5OTs765133lG3bt1kb29vHmMymSyOMQyjUNudxmQYhmHtIopTbGyslixZYg7RmjZtes3xiYmJuvfee3X27Fl5eHgoISFB0dHRWrVqlWJiYszjmjRpory8PG3dutXcdu+996pp06aaMGHCFedetmyZ+vbtq5MnT0q6fE/CgQMHXvcBJFeraf/+/eratasqV66sJUuWyMnJ6apztGvXTtWrV9dbb711xf64uDiNGjWqUPv+He3k6eF4zfoAAAAAAADudIE1Vlq8z87OVmZmpgICAtS1a1dlZWVp+vTpqly5snbt2qW6deuax8bExKhUqVJasGBBSZd9XZmZmfL29lZGRoa8vLyuOs4mVhLWqlVLISEhGjlyZKEnzezevVsxMTEKDg6Wp6enmjRpIkk6duyYxbioqKgrzvt3AQEBFtuCN2/erBYtWqh8+fLy9PTUU089pVOnTik7O/ua9d5oTc2bN1elSpX06aefWgSEeXl5Gjt2rGrVqiVfX195eHho/fr1hY7/u2HDhikjI8P8On78+DVrBAAAAAAAuJu5u7srICBAp0+f1rp16xQTE6PQ0FD5+/tb7CTNzc3Vli1b1KhRIytW++/ZREhYvnx5bdmyRampqWrdurU5KMzOzlbLli3l4eGhRYsWKTExUStXXk6Nc3NzLeZwd3cvNK+jo+UKO5PJpPz8fEnS0aNH1bZtW0VERGj58uXauXOn3n33XUnSxYsXr1prUWpq166dtm7dqr1791q0T548WVOnTtWQIUO0adMmJScnq1WrVoWO/ztnZ2d5eXlZvAAAAAAAAGzNunXrFB8fr8OHD2vDhg2Kjo5W1apV1bNnT5lMJg0cOFDjxo3TypUrtWfPHsXGxsrNzU3dunWzdun/ioO1CygpFStW1JYtWxQdHa2WLVtq3bp1OnjwoE6ePKkJEyYoKChIkpSUlHRLzpeUlKRLly5p8uTJsrO7nMV++umnFmOcnJyUl5dn0bZ///4brmnChAny8PBQs2bNlJCQoBo1akiStm7dqpiYGD355JOSpPz8fB08eFDVq1e/JdcGAAAAAABwt8rIyNCwYcP022+/qXTp0urSpYvGjh1rXiw2ZMgQnT9/Xv369dPp06fVoEEDrV+/Xp6enlau/N+xiZWEBSpUqKCEhASdOnVKLVu2VJkyZeTk5KTp06fr119/1eeff67Ro0ffknNVrlxZly5dMs+9cOFCzZo1y2JMSEiIsrKytHHjRp08eVLnzp1TxYoVi1TTW2+9pSeeeEJNmzbV/v37JUlhYWHasGGDtm3bpn379um5556745+wAwAAAAAAUBIeffRRHTp0SDk5OUpNTdWMGTPk7e1t7jeZTIqLi1NqaqouXLigLVu2KCIiwooV3xo2FRJK/3/r8ZkzZ/TII49o/vz5WrZsmWrUqKEJEyZc9cEeRVWnTh1NmTJFEydOVEREhD7++GONHz/eYkyjRo3Up08fde3aVWXLltWkSZNUtmzZItc0depUPfroo2ratKl+/vlnjRgxQvXq1VOrVq3UpEkT+fv7q2PHjrfkugAAAAAAAHD3ueufboybU/DkG55uDAAAAAAAbME/n258t+DpxgAAAAAAAABuCCEhAAAAAAAAYOMICQEAAAAAAAAbR0gIAAAAAAAA2DhCQgAAAAAAAMDGERICAAAAAAAANo6QEAAAAAAAALBxhIQAAAAAAACAjSMkBAAAAAAAAGwcISEAAAAAAABg4xysXQBubwHVFsvLy8vaZQAAAAAAAKAYsZIQAAAAAAAAsHGEhAAAAAAAAICNIyQEAAAAAAAAbBwhIQAAAAAAAGDjCAkBAAAAAAAAG0dICAAAAAAAANg4QkIAAAAAAADAxjlYuwDc3n74epA83J2sXQYAAAAAAHe9utEzrV0CbBgrCQEAAAAAAAAbR0gIAAAAAAAA2DhCQgAAAAAAAMDGERICAAAAAAAANo6QEAAAAAAAALBxhIQAAAAAAACAjSMkBAAAAAAAAGwcISEAAAAAAABg4wgJAQAAAAAAABtnMyHhkSNHZDKZlJycbO1SCklISJDJZNKZM2esXQoAAAAAALCiS5cu6bXXXlNoaKhcXV1VqVIlvfHGG8rPz5ckXbx4UUOHDlVkZKTc3d0VGBiop556Sn/88YeVK8ed7rYOCWNjY2UymdSnT59Cff369ZPJZFJsbGzJF2YFcXFxqlOnjrXLAAAAAAAAxWjixImaNWuWZsyYoX379mnSpEl68803NX36dEnSuXPntGvXLo0YMUK7du3SihUr9PPPP+uhhx6ycuW40zlYu4DrCQoK0tKlSzV16lS5urpKki5cuKAlS5aoYsWKVq5Oys3NlZOTk7XLMLt48aIcHR2tXQYAAAAAALgJ3333nWJiYtSuXTtJUkhIiJYsWaKkpCRJkre3tzZs2GBxzPTp03Xvvffq2LFjt0VWgjvTbb2SUJLq1aunihUrasWKFea2FStWKCgoSHXr1jW3xcfH64EHHlCpUqXk6+ur9u3b69ChQ4Xm+/XXXxUdHS03NzfVrl1b3333nbnv1KlTevzxx1WhQgW5ubkpMjJSS5YssTi+SZMmGjBggAYPHqwyZcqoRYsWkqQpU6aYl/oGBQWpX79+ysrKMh939OhRdejQQT4+PnJ3d1fNmjW1du1ai7l37typqKgoubm5qVGjRjpw4IAkaf78+Ro1apR++OEHmUwmmUwmzZ8/X5JkMpk0a9YsxcTEyN3dXWPGjFFeXp6efvpp89LkqlWr6u23377JfwEAAAAAAFBSHnjgAW3cuFE///yzJOmHH37QN998o7Zt2171mIyMDJlMJpUqVaqEqsTd6LYPCSWpZ8+emjdvnvn93Llz1atXL4sx2dnZGjx4sBITE7Vx40bZ2dmpU6dO5j37BYYPH66XXnpJycnJCg8P1+OPP65Lly5JurxC8Z577tHq1au1Z88ePfvss+revbt27NhhMceCBQvk4OCgb7/9Vu+//74kyc7OTu+884727NmjBQsWaNOmTRoyZIj5mP79+ysnJ0dff/21UlJSNHHiRHl4eBSqbfLkyUpKSpKDg4P5Grt27ar//ve/qlmzplJTU5WamqquXbuaj3v99dcVExOjlJQU9erVS/n5+apQoYI+/fRT7d27VyNHjtSrr76qTz/99Gb/CQAAAAAAQAkYOnSoHn/8cVWrVk2Ojo6qW7euBg4cqMcff/yK4y9cuKBXXnlF3bp1k5eXVwlXi7uJyTAMw9pFXE1sbKzOnDmjDz74QBUqVND+/ftlMplUrVo1HT9+XL1791apUqXMq+r+7sSJE/Lz81NKSooiIiJ05MgRhYaG6oMPPtDTTz8tSdq7d69q1qypffv2qVq1alesoV27dqpevbreeustSZdXEmZkZGj37t3XrH3ZsmXq27evTp48KUmqVauWunTpotdff73Q2ISEBEVHR+urr75Ss2bNJElr165Vu3btdP78ebm4uCguLk6rVq0q9OAVk8mkgQMHaurUqdesp3///vrzzz/12WefXbE/JydHOTk55veZmZkKCgrS11/0kof77bOdGgAAAACAu1Xd6JlaunSpXn75Zb355puqWbOmkpOTNXDgQE2ZMkU9evSwGH/x4kU98sgjOnbsmBISEggJcUWZmZny9vZWRkbGNb9Hbvt7EkpSmTJl1K5dOy1YsECGYahdu3YqU6aMxZhDhw5pxIgR2r59u06ePGleQXjs2DFFRESYx9WqVcv8dUBAgCQpPT1d1apVU15eniZMmKBPPvlEv//+uzk4c3d3tzhXVFRUoRo3b96scePGae/evcrMzNSlS5d04cIFZWdny93dXS+88IL69u2r9evXq3nz5urSpYtFLdeq7Xr3E7hSPbNmzdIHH3ygo0eP6vz588rNzb3mg0/Gjx+vUaNGXfM8AAAAAACgeL388st65ZVX9Nhjj0mSIiMjdfToUY0fP94iJLx48aIeffRRHT58WJs2bSIgxL92R2w3lqRevXpp/vz5WrBgQaGtxpLUoUMHnTp1SnPmzNGOHTvMW4Rzc3Mtxv39oR4mk0mSzIHi5MmTNXXqVA0ZMkSbNm1ScnKyWrVqVWiOf4aGR48eVdu2bRUREaHly5dr586devfddyVd/qGVpN69e+vXX39V9+7dlZKSoqioKPOTiW6ktmv5Zz2ffvqpBg0apF69emn9+vVKTk5Wz549C13H3w0bNkwZGRnm1/Hjx697XgAAAAAAcGudO3dOdnaWcY29vb1FPlAQEB48eFBfffWVfH19S7pM3IXuiJWEktS6dWtzyNWqVSuLvlOnTmnfvn16//339Z///EeS9M033xT5HFu3blVMTIyefPJJSZcDuoMHD6p69erXPC4pKUmXLl3S5MmTzT/IV7r/X1BQkPr06aM+ffpo2LBhmjNnjp5//vkbqs3JyUl5eXk3fB2NGjVSv379zG1XeojL3zk7O8vZ2fmG5gcAAAAAAMWjQ4cOGjt2rCpWrKiaNWtq9+7dmjJlinnB1KVLl/Twww9r165dWr16tfLy8pSWliZJKl26tJycuGUYbs4dExLa29tr37595q//zsfHR76+vpo9e7YCAgJ07NgxvfLKK0U+R1hYmJYvX65t27bJx8dHU6ZMUVpa2nVDwsqVK+vSpUuaPn26OnTooG+//VazZs2yGDNw4EC1adNG4eHhOn36tDZt2nTdef8uJCREhw8fVnJysipUqCBPT8+rhnphYWH66KOPtG7dOoWGhmrhwoVKTExUaGjoDZ8PAAAAAACUvOnTp2vEiBHq16+f0tPTFRgYqOeee04jR46UJP3222/6/PPPJanQbcU2b96sJk2alHDFuFvcMduNJcnLy+uKe+zt7Oy0dOlS7dy5UxERERo0aJDefPPNIs8/YsQI1atXT61atVKTJk3k7++vjh07Xve4OnXqaMqUKZo4caIiIiL08ccfa/z48RZj8vLy1L9/f1WvXl2tW7dW1apV9d57791wbV26dFHr1q0VHR2tsmXLasmSJVcd26dPH3Xu3Fldu3ZVgwYNdOrUKYtVhQAAAAAA4Pbk6empadOmmZ8xcOjQIY0ZM8a8QjAkJESGYVzxRUCIf+O2froxrKfgyTc83RgAAAAAgJJRN3qmtUvAXehGn258R60kBAAAAAAAAHDrERICAAAAAAAANo6QEAAAAAAAALBxhIQAAAAAAACAjSMkBAAAAAAAAGwcISEAAAAAAABg4wgJAQAAAAAAABtHSAgAAAAAAADYOEJCAAAAAAAAwMYREgIAAAAAAAA2zsHaBeD2VvvBqfLy8rJ2GQAAAAAAAChGrCQEAAAAAAAAbBwhIQAAAAAAAGDjCAkBAAAAAAAAG0dICAAAAAAAANg4QkIAAAAAAADAxhESAgAAAAAAADaOkBAAAAAAAACwcQ7WLgC3t/FjR8nZ2dnaZQAAAABFEvfGOGuXAADAHYWVhAAAAAAAAICNIyQEAAAAAAAAbBwhIQAAAAAAAGDjCAkBAAAAAAAAG0dICAAAAAAAANg4QkIAAAAAAADAxhESAgAAAAAAADaOkBAAAAAAAACwcYSEAAAAAAAAgI0jJLxNHDlyRCaTScnJybdkvtjYWHXs2PGWzAUAAADcieLi4mQymSxe/v7+5v5/9hW83nzzTStWDQCAdVg1JGzSpIkGDhxYqH3VqlUymUzm93FxcapTp06hcSaTSatWrSq2+mJjY82/KDg6OqpSpUp66aWXlJ2dXWznBAAAAHDr1KxZU6mpqeZXSkqKue/v7ampqZo7d65MJpO6dOlixYoBALAOB2sXcDvIzc2Vk5PTFftat26tefPm6eLFi9q6dat69+6t7OxszZw5s9DYixcvytHRsbjLBQAAAHCDHBwcLFYP/t0/2//3v/8pOjpalSpVKonSAAC4rdz2243nz5+vUaNG6YcffjCv6ps/f75CQkIkSZ06dZLJZDK/P3TokGJiYlSuXDl5eHiofv36+uqrryzmDAkJ0ZgxYxQbGytvb28988wzVz2/s7Oz/P39FRQUpG7duumJJ54wr14sWOE4d+5cVapUSc7OzjIMQ/Hx8XrggQdUqlQp+fr6qn379jp06JDFvN9//73q1q0rFxcXRUVFaffu3YXOvXfvXrVt21YeHh4qV66cunfvrpMnT5r7P/vsM0VGRsrV1VW+vr5q3rx5oVWOb731lgICAuTr66v+/fvr4sWLN/rRAwAAAHe8gwcPKjAwUKGhoXrsscf066+/XnHcn3/+qTVr1ujpp58u4QoBALg93PYhYdeuXfXf//7XYptA165dlZiYKEmaN2+eUlNTze+zsrLUtm1bffXVV9q9e7datWqlDh066NixYxbzvvnmm4qIiNDOnTs1YsSIG67H1dXVImj75Zdf9Omnn2r58uXm+wlmZ2dr8ODBSkxM1MaNG2VnZ6dOnTopPz/f3N++fXtVrVpVO3fuVFxcnF566SWL86Smpqpx48aqU6eOkpKSFB8frz///FOPPvqouf/xxx9Xr169tG/fPiUkJKhz584yDMM8x+bNm3Xo0CFt3rxZCxYs0Pz58zV//vwbvlYAAADgTtagQQN99NFHWrdunebMmaO0tDQ1atRIp06dKjR2wYIF8vT0VOfOna1QKQAA1nfbbzd2dXWVh4dHoW0Crq6ukqRSpUpZtNeuXVu1a9c2vx8zZoxWrlypzz//XAMGDDC3N23atFAwdz3ff/+9Fi9erGbNmpnbcnNztXDhQpUtW9bc9s97mHz44Yfy8/PT3r17FRERoY8//lh5eXmaO3eu3NzcVLNmTf3222/q27ev+ZiZM2eqXr16GjdunLlt7ty5CgoK0s8//6ysrCxdunRJnTt3VnBwsCQpMjLS4rw+Pj6aMWOG7O3tVa1aNbVr104bN2684srJnJwc5eTkmN9nZmYW6bMBAAAAbjdt2rQxfx0ZGamGDRuqcuXKWrBggQYPHmwxdu7cuXriiSfk4uJS0mUCAHBbuO1XEhZVdna2hgwZoho1aqhUqVLy8PDQ/v37C60kjIqKuqH5Vq9eLQ8PD7m4uKhhw4Z68MEHNX36dHN/cHCwRUAoXd7y3K1bN1WqVEleXl4KDQ2VJHMN+/btU+3ateXm5mY+pmHDhhZz7Ny5U5s3b5aHh4f5Va1aNfP8tWvXVrNmzRQZGalHHnlEc+bM0enTpy3mqFmzpuzt7c3vAwIClJ6efsXrHD9+vLy9vc2voKCgG/p8AAAAgDuFu7u7IiMjdfDgQYv2rVu36sCBA+rdu7eVKgMAwPqsupLQy8tLGRkZhdrPnDkjLy+vm5rz5Zdf1rp16/TWW28pLCxMrq6uevjhh5Wbm2sxzt3d/Ybmi46O1syZM+Xo6KjAwMBCDya50jwdOnRQUFCQ5syZo8DAQOXn5ysiIsJcw9+3BF9Nfn6+OnTooIkTJxbqCwgIkL29vTZs2KBt27Zp/fr1mj59uoYPH64dO3aYQ8l/1moymcxbnv9p2LBhFn9NzczMJCgEAADAXSUnJ0f79u3Tf/7zH4v2Dz/8UPfcc4/FjiQAAGyNVUPCatWq6csvvyzUnpiYqKpVq5rfOzk5KS8vr9A4R0fHQu1bt25VbGysOnXqJOnyPQqPHDly0zW6u7srLCzshsefOnVK+/bt0/vvv2/+5eObb76xGFOjRg0tXLhQ58+fN2+b3r59u8WYevXqafny5QoJCZGDw5X/mUwmk+6//37df//9GjlypIKDg7Vy5cpCWyduhLOzs5ydnYt8HAAAAHC7eumll9ShQwdVrFhR6enpGjNmjDIzM9WjRw/zmMzMTC1btkyTJ0+2YqUAAFifVbcb9+vXT4cOHVL//v31ww8/6Oeff9a7776rDz/8UC+//LJ5XEhIiA4fPqzk5GSdPHnSfO+8kJAQbdy4UWlpaeattmFhYVqxYoWSk5P1ww8/qFu3blddPVccfHx85Ovrq9mzZ+uXX37Rpk2bCoV23bp1k52dnZ5++mnt3btXa9eu1VtvvWUxpn///vrrr7/0+OOP6/vvv9evv/6q9evXq1evXsrLy9OOHTs0btw4JSUl6dixY1qxYoVOnDih6tWrl9i1AgAAALez3377TY8//riqVq2qzp07y8nJSdu3bzff01uSli5dKsMw9Pjjj1uxUgAArM+qIWFISIi2bt2qQ4cOqWXLlqpfv775CbyPPPKIeVyXLl3UunVrRUdHq2zZslqyZIkkafLkydqwYYOCgoJUt25dSdLUqVPl4+OjRo0aqUOHDmrVqpXq1atXYtdkZ2enpUuXaufOnYqIiNCgQYP05ptvWozx8PDQF198ob1796pu3boaPnx4oW3FgYGB+vbbb5WXl6dWrVopIiJCL774ory9vWVnZycvLy99/fXXatu2rcLDw/Xaa69p8uTJFjdnBgAAAGzZ0qVL9ccffyg3N1e///67li9frho1aliMefbZZ3Xu3Dl5e3tbqUoAAG4PJuNGbpAHm5OZmSlvb2+9MmQw25ABAABwx4l7Y5y1SwAA4LZQkPFkZGRc8xkgd93TjQEAAAAAAAAUDSEhAAAAAAAAYOMICQEAAAAAAAAbR0gIAAAAAAAA2DhCQgAAAAAAAMDGERICAAAAAAAANo6QEAAAAAAAALBxhIQAAAAAAACAjSMkBAAAAAAAAGwcISEAAAAAAABg40yGYRjWLgK3n8zMTHl7eysjI0NeXl7WLgcAAAAAAAA34UYzHlYSAgAAAAAAADaOkBAAAAAAAACwcYSEAAAAAAAAgI0jJAQAAAAAAABsHCEhAAAAAAAAYOMICQEAAAAAAAAbR0gIAAAAAAAA2DgHaxeA29vAwUPl5ORs7TIAAADuKLPem2btEgAAAIqElYQAAAAAAACAjSMkBAAAAAAAAGwcISEAAAAAAABg4wgJAQAAAAAAABtHSAgAAAAAAADYOEJCAAAAAAAAwMYREgIAAAAAAAA2jpAQAAAAAAAAsHGEhAAAAAAAAICNIyQEAAAAitn48eNlMpk0cOBAc9uff/6p2NhYBQYGys3NTa1bt9bBgwetVyQAALBphIQ3ISEhQSaTSWfOnJEkzZ8/X6VKlbJaPUeOHJHJZFJycrLVagAAAMCVJSYmavbs2apVq5a5zTAMdezYUb/++qv+97//affu3QoODlbz5s2VnZ1txWoBAICtuuNDQpPJdM1XbGzsLT9no0aNlJqaKm9v7yLV6eLioqNHj1q0d+zYsVhqBAAAgPVlZWXpiSee0Jw5c+Tj42NuP3jwoLZv366ZM2eqfv36qlq1qt577z1lZWVpyZIlVqwYAADYqjs+JExNTTW/pk2bJi8vL4u2t99++5af08nJSf7+/jKZTEU6zmQyaeTIkbe8HgAAANye+vfvr3bt2ql58+YW7Tk5OZIkFxcXc5u9vb2cnJz0zTfflGiNAAAA0l0QEvr7+5tf3t7eMplM5veOjo7q06ePKlSoIDc3N0VGRhb6y2yTJk30/PPPa+DAgfLx8VG5cuU0e/ZsZWdnq2fPnvL09FTlypX15Zdfmo/553bjG/X8889r0aJFSklJueqY+Ph4PfDAAypVqpR8fX3Vvn17HTp0yGLM999/r7p168rFxUVRUVHavXu3Rf+Vtj+vWrWqyKEmAAAAbt7SpUu1a9cujR8/vlBftWrVFBwcrGHDhun06dPKzc3VhAkTlJaWptTUVCtUCwAAbN0dHxJey4ULF3TPPfdo9erV2rNnj5599ll1795dO3bssBi3YMEClSlTRt9//72ef/559e3bV4888ogaNWqkXbt2qVWrVurevbvOnTv3r+pp1KiR2rdvr2HDhl11THZ2tgYPHqzExERt3LhRdnZ26tSpk/Lz88397du3V9WqVbVz507FxcXppZde+ld1SZf/mp2ZmWnxAgAAwM05fvy4XnzxRS1atMhitWABR0dHLV++XD///LNKly4tNzc3JSQkqE2bNrK3t7dCxQAAwNbd1SFh+fLl9dJLL6lOnTqqVKmSnn/+ebVq1UrLli2zGFe7dm299tprqlKlioYNGyZXV1eVKVNGzzzzjKpUqaKRI0fq1KlT+vHHH/91TePHj1d8fLy2bt16xf4uXbqoc+fOqlKliurUqaMPP/xQKSkp2rt3ryTp448/Vl5enubOnauaNWuqffv2evnll29JXd7e3uZXUFDQv54TAADAVu3cuVPp6em655575ODgIAcHB23ZskXvvPOOHBwclJeXp3vuuUfJyck6c+aMUlNTFR8fr1OnTik0NNTa5QMAABt0V4eEeXl5Gjt2rGrVqiVfX195eHho/fr1OnbsmMW4vz9pzt7eXr6+voqMjDS3lStXTpKUnp7+r2uqUaOGnnrqKQ0dOvSK/YcOHVK3bt1UqVIleXl5mX9JLKh53759ql27ttzc3MzHNGzY8F/XNWzYMGVkZJhfx48f/9dzAgAA2KpmzZopJSVFycnJ5ldUVJSeeOIJJScnW6wW9Pb2VtmyZXXw4EElJSUpJibGipUDAABb5WDtAorT5MmTNXXqVE2bNk2RkZFyd3fXwIEDlZubazHO0dHR4r3JZLJoK7iXX8GW339r1KhRCg8P16pVqwr1dejQQUFBQZozZ44CAwOVn5+viIgIc82GYVx3fjs7u0LjLl68eM1jnJ2d5ezsfOMXAQAAgKvy9PRURESERZu7u7t8fX3N7cuWLVPZsmVVsWJFpaSk6MUXX1THjh3VsmVLa5QMAABs3F0dEm7dulUxMTF68sknJV0O+Q4ePKjq1atbta6goCANGDBAr776qipXrmxuP3XqlPbt26f3339f//nPfySp0NPtatSooYULF+r8+fNydXWVJG3fvt1iTNmyZXX27FllZ2fL3d1dkpScnFyMVwQAAICiSk1N1eDBg/Xnn38qICBATz31lEaMGGHtsgAAgI26q7cbh4WFacOGDdq2bZv27dun5557TmlpadYuS9Ll7b1//PGHvvrqK3Obj4+PfH19NXv2bP3yyy/atGmTBg8ebHFct27dZGdnp6efflp79+7V2rVr9dZbb1mMadCggdzc3PTqq6/ql19+0eLFizV//vySuCwAAABcRUJCgqZNm2Z+/8ILL+j48ePKzc3V0aNHNXr0aDk5OVmvQAAAYNPu6pBwxIgRqlevnlq1aqUmTZrI399fHTt2tHZZkqTSpUtr6NChunDhgrnNzs5OS5cu1c6dOxUREaFBgwbpzTfftDjOw8NDX3zxhfbu3au6detq+PDhmjhxYqG5Fy1apLVr1yoyMlJLlixRXFxcSVwWAAAAAAAA7kAm40Zucgebk5mZKW9vb/V8uo+cnLhXIQAAQFHMem+atUsAAACQ9P8znoyMDHl5eV113F29khAAAAAAAADA9RESAgAAAAAAADaOkBAAAAAAAACwcYSEAAAAAAAAgI0jJAQAAAAAAABsHCEhAAAAAAAAYOMICQEAAAAAAAAbR0gIAAAAAAAA2DhCQgAAAAAAAMDGmQzDMKxdBG4/mZmZ8vb2VkZGhry8vKxdDgAAAAAAAG7CjWY8rCQEAAAAAAAAbBwhIQAAAAAAAGDjCAkBAAAAAAAAG0dICAAAAAAAANg4QkIAAAAAAADAxhESAgAAAAAAADaOkBAAAAAAAACwcQ7WLgC3t0e6D5Sjo5O1ywAAwKat/myWtUsAAADAXY6VhAAAAAAAAICNIyQEAAAAAAAAbBwhIQAAAAAAAGDjCAkBAAAAAAAAG0dICAAAAAAAANg4QkIAAAAAAADAxhESAgAAAAAAADaOkBAAAAAAAACwcYSEAAAAAAAAgI0jJAQAAAAAAABsHCHhNZhMJq1atcraZQAAAFgYP368TCaTBg4caG4zDENxcXEKDAyUq6urmjRpop9++sl6RQIAAOCOcleHhCaT6Zqv2NhYa5cIAABQJImJiZo9e7Zq1apl0T5p0iRNmTJFM2bMUGJiovz9/dWiRQudPXvWSpUCAADgTnJXh4Spqanm17Rp0+Tl5WXR9vbbb1u7RAAAgBuWlZWlJ554QnPmzJGPj4+53TAMTZs2TcOHD1fnzp0VERGhBQsW6Ny5c1q8eLEVKwYAAMCd4q4OCf39/c0vb29vmUwmi7avv/5a99xzj1xcXFSpUiWNGjVKly5duup8Q4cOVXh4uNzc3FSpUiWNGDFCFy9eNPfHxcWpTp06WrhwoUJCQuTt7a3HHnvM4i/4Z8+e1RNPPCF3d3cFBARo6tSpatKkicV2oUWLFikqKkqenp7y9/dXt27dlJ6ebu5PSEiQyWTSxo0bFRUVJTc3NzVq1EgHDhwwjzl06JBiYmJUrlw5eXh4qH79+vrqq69u0ScLAACsoX///mrXrp2aN29u0X748GGlpaWpZcuW5jZnZ2c1btxY27ZtK+kyAQAAcAe6q0PCa1m3bp2efPJJvfDCC9q7d6/ef/99zZ8/X2PHjr3qMZ6enpo/f7727t2rt99+W3PmzNHUqVMtxhw6dEirVq3S6tWrtXr1am3ZskUTJkww9w8ePFjffvutPv/8c23YsEFbt27Vrl27LObIzc3V6NGj9cMPP2jVqlU6fPjwFbdGDx8+XJMnT1ZSUpIcHBzUq1cvc19WVpbatm2rr776Srt371arVq3UoUMHHTt27CY/MQAAYE1Lly7Vrl27NH78+EJ9aWlpkqRy5cpZtJcrV87cBwAAAFyLg7ULsJaxY8fqlVdeUY8ePSRJlSpV0ujRozVkyBC9/vrrVzzmtddeM38dEhKi//73v/rkk080ZMgQc3t+fr7mz58vT09PSVL37t21ceNGjR07VmfPntWCBQu0ePFiNWvWTJI0b948BQYGWpzn72FfpUqV9M477+jee+9VVlaWPDw8LK6hcePGkqRXXnlF7dq104ULF+Ti4qLatWurdu3a5rFjxozRypUr9fnnn2vAgAGFri0nJ0c5OTnm95mZmdf5BAEAQEk5fvy4XnzxRa1fv14uLi5XHWcymSzeG4ZRqA0AAAC4EptdSbhz50698cYb8vDwML+eeeYZpaam6ty5c1c85rPPPtMDDzwgf39/eXh4aMSIEYVW5oWEhJgDQkkKCAgwbxX+9ddfdfHiRd17773mfm9vb1WtWtVijt27dysmJkbBwcHy9PRUkyZNJKnQuf5+w/KAgABJMp8rOztbQ4YMUY0aNVSqVCl5eHho//79V11JOH78eHl7e5tfQUFBV/3sAABAydq5c6fS09N1zz33yMHBQQ4ODtqyZYveeecdOTg4mFcQ/nPVYHp6eqHVhQAAAMCV3FRIWKlSJZ06dapQ+5kzZ1SpUqV/XVRJyM/P16hRo5ScnGx+paSk6ODBg1f8C/327dv12GOPqU2bNlq9erV2796t4cOHKzc312Kco6OjxXuTyaT8/HxJl/+aX9D2dwXt0uVwr2XLlvLw8NCiRYuUmJiolStXStI1z1UwZ8G5Xn75ZS1fvlxjx47V1q1blZycrMjIyEJzFBg2bJgyMjLMr+PHj1/lkwMAACWtWbNmSklJsfi9JSoqSk888YSSk5NVqVIl+fv7a8OGDeZjcnNztWXLFjVq1MiKlQMAAOBOcVPbjY8cOaK8vLxC7Tk5Ofr999//dVEloV69ejpw4IDCwsJuaPy3336r4OBgDR8+3Nx29OjRIp2zcuXKcnR01Pfff29eqZeZmamDBw+atw3v379fJ0+e1IQJE8xjkpKSinQeSdq6datiY2PVqVMnSZfvUXjkyJGrjnd2dpazs3ORzwMAAIqfp6enIiIiLNrc3d3l6+trbh84cKDGjRunKlWqqEqVKho3bpzc3NzUrVs3a5QMAACAO0yRQsLPP//c/PW6devk7e1tfp+Xl6eNGzcqJCTklhVXnEaOHKn27dsrKChIjzzyiOzs7PTjjz8qJSVFY8aMKTQ+LCxMx44d09KlS1W/fn2tWbPGvMLvRnl6eqpHjx56+eWXVbp0afn5+en111+XnZ2deSVgxYoV5eTkpOnTp6tPnz7as2ePRo8eXeTrCwsL04oVK9ShQweZTCaNGDHCvMoQAADcfYYMGaLz58+rX79+On36tBo0aKD169db3AYFAAAAuJoihYQdO3aUdHlra8EDPwo4OjoqJCREkydPvmXFFadWrVpp9erVeuONNzRp0iQ5OjqqWrVq6t279xXHx8TEaNCgQRowYIBycnLUrl07jRgxQnFxcUU675QpU9SnTx+1b99eXl5eGjJkiI4fP27e4ly2bFnNnz9fr776qt555x3Vq1dPb731lh566KEinWfq1Knq1auXGjVqpDJlymjo0KE8jAQAgLtIQkKCxXuTyaS4uLgi/24CAAAASJLJ+PsN8W5QaGioEhMTVaZMmeKoyaZkZ2erfPnymjx5sp5++mlrl2OWmZkpb29vtXyopxwdnaxdDgAANm31Z7OsXQIAAADuUAUZT0ZGhry8vK467qbuSXj48OGbLszW7d69W/v379e9996rjIwMvfHGG5Iur1QEAAAAAAAArOGmQkJJ2rhxozZu3Kj09PRC97qbO3fuvy7sbvbWW2/pwIEDcnJy0j333KOtW7eyKhMAAAAAAABWc1Mh4ahRo/TGG28oKipKAQEB5odu4Prq1q2rnTt3WrsMAAAAAAAAwOymQsJZs2Zp/vz56t69+62uBwAAAAAAAEAJs7uZg3Jzc9WoUaNbXQsAAAAAAAAAK7ipkLB3795avHjxra4FAAAAAAAAgBXc1HbjCxcuaPbs2frqq69Uq1YtOTo6WvRPmTLllhQHAAAAAAAAoPjdVEj4448/qk6dOpKkPXv2WPTxEBMAAAAAAADgznJTIeHmzZtvdR0AAAAAAAAArOSm7kkIAAAAAAAA4O5xUysJo6Ojr7mteNOmTTddEG4vyxZOk5eXl7XLAAAAAAAAQDG6qZCw4H6EBS5evKjk5GTt2bNHPXr0uBV1AQAAAAAAACghNxUSTp069YrtcXFxysrK+lcFAQAAAAAAAChZt/SehE8++aTmzp17K6cEAAAAAAAAUMxuaUj43XffycXF5VZOCQAAAAAAAKCY3dR2486dO1u8NwxDqampSkpK0ogRI25JYQAAAAAAAABKxk2FhN7e3hbv7ezsVLVqVb3xxhtq2bLlLSkMAAAAAAAAQMm4qZBw3rx5t7oOAAAAAAAAAFZyUyFhgZ07d2rfvn0ymUyqUaOG6tate6vqwm2idZcX5eDoZO0yAAC4aV+vfd/aJQAAAAC3vZsKCdPT0/XYY48pISFBpUqVkmEYysjIUHR0tJYuXaqyZcve6joBAAAAAAAAFJOberrx888/r8zMTP3000/666+/dPr0ae3Zs0eZmZl64YUXbnWNAAAAAAAAAIrRTa0kjI+P11dffaXq1aub22rUqKF3332XB5cAAAAAAAAAd5ibWkmYn58vR0fHQu2Ojo7Kz8//10UBAAAAAAAAKDk3FRI2bdpUL774ov744w9z2++//65BgwapWbNmt6w4AAAAAAAAAMXvpkLCGTNm6OzZswoJCVHlypUVFham0NBQnT17VtOnT7/VNQIAAAAAAAAoRjd1T8KgoCDt2rVLGzZs0P79+2UYhmrUqKHmzZvf6voAAAAAAAAAFLMirSTctGmTatSooczMTElSixYt9Pzzz+uFF15Q/fr1VbNmTW3durVYCgUAAAAAAABQPIoUEk6bNk3PPPOMvLy8CvV5e3vrueee05QpU25ZcQAAAAAAAACKX5FCwh9++EGtW7e+an/Lli21c+fOf13U3e7IkSMymUxKTk62dikAANiEmTNnqlatWvLy8pKXl5caNmyoL7/80mLMvn379NBDD8nb21uenp667777dOzYMStVDAAAAJSsIoWEf/75pxwdHa/a7+DgoBMnTvzrom5naWlpevHFFxUWFiYXFxeVK1dODzzwgGbNmqVz587d0BxBQUFKTU1VREREMVcrJSQkyGQy6cyZM8V+LgAAblcVKlTQhAkTlJSUpKSkJDVt2lQxMTH66aefJEmHDh3SAw88oGrVqikhIUE//PCDRowYIRcXFytXDgAAAJSMIj24pHz58kpJSVFYWNgV+3/88UcFBATcksJuR7/++qvuv/9+lSpVSuPGjVNkZKQuXbqkn3/+WXPnzlVgYKAeeuih685jb28vf3//f1VLbm6unJyc/tUcAADYig4dOli8Hzt2rGbOnKnt27erZs2aGj58uNq2batJkyaZx1SqVKmkywQAAACspkgrCdu2bauRI0fqwoULhfrOnz+v119/Xe3bt79lxd1u+vXrJwcHByUlJenRRx9V9erVFRkZqS5dumjNmjXq0KHDFbcSnzlzRiaTSQkJCZIKbzfOy8vT008/rdDQULm6uqpq1ap6++23Lc4dGxurjh07avz48QoMDFR4eLgkadGiRYqKipKnp6f8/f3VrVs3paenm88THR0tSfLx8ZHJZFJsbGyxfkYAANzu8vLytHTpUmVnZ6thw4bKz8/XmjVrFB4erlatWsnPz08NGjTQqlWrrF0qAAAAUGKKtJLwtdde04oVKxQeHq4BAwaoatWqMplM2rdvn959913l5eVp+PDhxVWrVZ06dUrr16/XuHHj5O7ufsUxJpPppubOz89XhQoV9Omnn6pMmTLatm2bnn32WQUEBOjRRx81j9u4caO8vLy0YcMGGYYh6fKKwtGjR6tq1apKT0/XoEGDFBsbq7Vr1yooKEjLly9Xly5ddODAAXl5ecnV1fWmagQA4E6XkpKihg0b6sKFC/Lw8NDKlStVo0YNpaWlKSsrSxMmTNCYMWM0ceJExcfHq3Pnztq8ebMaN25s7dIBAACAYlekkLBcuXLatm2b+vbtq2HDhpmDKpPJpFatWum9995TuXLliqVQa/vll19kGIaqVq1q0V6mTBnzysr+/furb9++RZ7b0dFRo0aNMr8PDQ3Vtm3b9Omnn1qEhO7u7vrggw8sthn36tXL/HWlSpX0zjvv6N5771VWVpY8PDxUunRpSZKfn59KlSp11RpycnKUk5Njfp+ZmVnk6wAA4HZWtWpVJScn68yZM1q+fLl69OihLVu2mP//MSYmRoMGDZIk1alTR9u2bdOsWbMICQEAAGATihQSSlJwcLDWrl2r06dPm4OzKlWqyMfHpzjqu+38c7Xg999/r/z8fD3xxBMWIVtRzZo1Sx988IGOHj2q8+fPKzc3V3Xq1LEYExkZWeg+hLt371ZcXJySk5P1119/KT8/X5J07Ngx1ahR44bPP378eIugEgCAu42Tk5P5vspRUVFKTEzU22+/renTp8vBwaHQ/29Wr15d33zzjTVKBQAAAEpcke5J+Hc+Pj6qX7++7r33XpsICMPCwmQymbR//36L9kqVKiksLMy8jdfO7vJHWrDKUpIuXrx4zbk//fRTDRo0SL169dL69euVnJysnj17Kjc312LcP7c5Z2dnq2XLlvLw8NCiRYuUmJiolStXSlKhY69n2LBhysjIML+OHz9epOMBALjTGIahnJwcOTk5qX79+jpw4IBF/88//6zg4GArVQcAAACUrCKvJLRVvr6+atGihWbMmKHnn3/+qvclLFu2rCQpNTVVdevWlSSLh5hcydatW9WoUSP169fP3Hbo0KHr1rR//36dPHlSEyZMUFBQkCQpKSnJYkzBysO8vLxrzuXs7CxnZ+frnhMAgDvRq6++qjZt2igoKEhnz57V0qVLlZCQoPj4eEnSyy+/rK5du+rBBx9UdHS04uPj9cUXX5gfOgYAAADc7W56JaEteu+993Tp0iVFRUXpk08+0b59+3TgwAEtWrRI+/fvl729vVxdXXXfffdpwoQJ2rt3r77++mu99tpr15w3LCxMSUlJWrdunX7++WeNGDFCiYmJ162nYsWKcnJy0vTp0/Xrr7/q888/1+jRoy3GBAcHy2QyafXq1Tpx4oSysrL+1WcAAMCd6M8//1T37t1VtWpVNWvWTDt27FB8fLxatGghSerUqZNmzZqlSZMmKTIyUh988IGWL1+uBx54wMqVAwAAACWDkLAIKleurN27d6t58+YaNmyYateuraioKE2fPl0vvfSSOaCbO3euLl68qKioKL344osaM2bMNeft06ePOnfurK5du6pBgwY6deqUxarCqylbtqzmz5+vZcuWqUaNGpowYYLeeustizHly5fXqFGj9Morr6hcuXIaMGDAzX8AAADcoT788EMdOXJEOTk5Sk9P11dffWUOCAv06tVLBw8e1Pnz55WcnKyYmBgrVQsAAACUPJPx95vnoUQcOHBA1apV08GDB803UL/dZGZmytvbWw2bx8rB0en6BwAAcJv6eu371i4BAAAAsJqCjCcjI0NeXl5XHcdKwhL2119/6bPPPpOXl5f5PoIAAAAAAACANfHgkhL29NNPa+fOnZo5cyYPCgEAAAAAAMBtgZCwhK1cudLaJQAAAAAAAAAW2G4MAAAAAAAA2DhCQgAAAAAAAMDGERICAAAAAAAANo6QEAAAAAAAALBxhIQAAAAAAACAjSMkBAAAAAAAAGwcISEAAAAAAABg4xysXQBub/HL35aXl5e1ywAAAAAAAEAxYiUhAAAAAAAAYOMICQEAAAAAAAAbR0gIAAAAAAAA2DhCQgAAAAAAAMDGERICAAAAAAAANo6QEAAAAAAAALBxhIQAAAAAAACAjXOwdgG4vTXv9IIcHJysXQYAAGbb1s22dgkAAADAXYeVhAAAAAAAAICNIyQEAAAAAAAAbBwhIQAAAAAAAGDjCAkBAAAAAAAAG0dICAAAAAAAANg4QkIAAAAAAADAxhESAgAAAAAAADaOkBAAAAAAAACwcYSEAAAAAAAAgI0jJAQAAHecmTNnqlatWvLy8pKXl5caNmyoL7/80twfGxsrk8lk8brvvvusWDEAAABweyMkvAvExcWpTp061i4DAIASU6FCBU2YMEFJSUlKSkpS06ZNFRMTo59++sk8pnXr1kpNTTW/1q5da8WKAQAAgNsbIeEtFBsbq44dO1q0ffbZZ3JxcdGkSZOsUxQAAHehDh06qG3btgoPD1d4eLjGjh0rDw8Pbd++3TzG2dlZ/v7+5lfp0qWtWDEAAABweyMkLEYffPCBnnjiCc2YMUNDhgwp8vG5ubnFUBUAAHeXvLw8LV26VNnZ2WrYsKG5PSEhQX5+fgoPD9czzzyj9PR0K1YJAAAA3N4ICYvJpEmTNGDAAC1evFi9e/eWJG3btk0PPvigXF1dFRQUpBdeeEHZ2dnmY0JCQjRmzBjFxsbK29tbzzzzjCRp6NChCg8Pl5ubmypVqqQRI0bo4sWLVz13YmKiWrRooTJlysjb21uNGzfWrl27iveCAQAoYSkpKfLw8JCzs7P69OmjlStXqkaNGpKkNm3a6OOPP9amTZs0efJkJSYmqmnTpsrJybFy1QAAAMDtiZCwGLzyyisaPXq0Vq9erS5duki6/B8yrVq1UufOnfXjjz/qk08+0TfffKMBAwZYHPvmm28qIiJCO3fu1IgRIyRJnp6emj9/vvbu3au3335bc+bM0dSpU696/rNnz6pHjx7aunWrtm/fripVqqht27Y6e/bsVY/JyclRZmamxQsAgNtZ1apVlZycrO3bt6tv377q0aOH9u7dK0nq2rWr2rVrp4iICHXo0EFffvmlfv75Z61Zs8bKVQMAAAC3J5NhGIa1i7hbxMbGasmSJcrNzdXGjRvVtGlTc99TTz0lV1dXvf/+++a2b775Ro0bN1Z2drZcXFwUEhKiunXrauXKldc8z5tvvqlPPvlESUlJki4/uGTVqlVKTk6+4vi8vDz5+Pho8eLFat++/RXHxMXFadSoUYXa6zftIQcHp+tdOgAAJWbbutlXbG/evLkqV65s8f+1f1elShX17t1bQ4cOLc7yAAAAgNtKZmamvL29lZGRIS8vr6uOYyXhLVarVi2FhIRo5MiRFiv3du7cqfnz58vDw8P8atWqlfLz83X48GHzuKioqEJzfvbZZ3rggQfk7+8vDw8PjRgxQseOHbtqDenp6erTp4/Cw8Pl7e0tb29vZWVlXfOYYcOGKSMjw/w6fvz4TX4CAABYh2EYV91OfOrUKR0/flwBAQElXBUAAABwZ3CwdgF3m/Lly2v58uWKjo5W69atFR8fL09PT+Xn5+u5557TCy+8UOiYihUrmr92d3e36Nu+fbsee+wxjRo1Sq1atZK3t7eWLl2qyZMnX7WG2NhYnThxQtOmTVNwcLCcnZ3VsGHDaz4IxdnZWc7OzjdxxQAAlLxXX31Vbdq0UVBQkM6ePaulS5cqISFB8fHxysrKUlxcnLp06aKAgAAdOXJEr776qsqUKaNOnTpZu3QAAADgtkRIWAwqVqyoLVu2KDo6Wi1bttS6detUr149/fTTTwoLCyvSXN9++62Cg4M1fPhwc9vRo0eveczWrVv13nvvqW3btpKk48eP6+TJk0W/EAAAblN//vmnunfvrtTUVHl7e6tWrVqKj49XixYtdP78eaWkpOijjz7SmTNnFBAQoOjoaH3yySfy9PS0dukAAAC4xfLy8q75gNe7naOjo+zt7f/1PISExaRChQpKSEgwB4Xvv/++GjZsqP79++uZZ56Ru7u79u3bpw0bNmj69OlXnScsLEzHjh3T0qVLVb9+fa1Zs+a69ywMCwvTwoULFRUVpczMTL388stydXW91ZcIAIDVfPjhh1ftc3V11bp160qwGgAAAFiDYRhKS0vTmTNnrF2K1ZUqVUr+/v4ymUw3PQchYTEqX768eUXhM888oy1btmj48OH6z3/+I8MwVLlyZXXt2vWac8TExGjQoEEaMGCAcnJy1K5dO40YMUJxcXFXPWbu3Ll69tlnVbduXVWsWFHjxo3TSy+9dIuvDgAAAAAAwHoKAkI/Pz+5ubn9q4DsTmUYhs6dO6f09HRJ+lf34Obpxriigiff8HRjAMDt5mpPNwYAAIDtyMvL088//yw/Pz/5+vpauxyrO3XqlNLT0xUeHl5o6zFPNwYAAAAAAMBdqeAehG5ublau5PZQ8Dn8m3szEhICAAAAAADgjmSLW4yv5FZ8DoSEAAAAAAAAgI0jJAQAAAAAAABsHCEhAAAAAAAAUMKOHDkik8mk5ORka5ciiZAQAAAAAAAAsHmEhAAAAAAAALA5+fn5mjhxosLCwuTs7KyKFStq7NixkqSUlBQ1bdpUrq6u8vX11bPPPqusrCzzsU2aNNHAgQMt5uvYsaNiY2PN70NCQjRu3Dj16tVLnp6eqlixombPnm3uDw0NlSTVrVtXJpNJTZo0KbZrvRGEhAAAAAAAALA5w4YN08SJEzVixAjt3btXixcvVrly5XTu3Dm1bt1aPj4+SkxM1LJly/TVV19pwIABRT7H5MmTFRUVpd27d6tfv37q27ev9u/fL0n6/vvvJUlfffWVUlNTtWLFilt6fUXlYNWzAwAAAAAAACXs7NmzevvttzVjxgz16NFDklS5cmU98MADmjNnjs6fP6+PPvpI7u7ukqQZM2aoQ4cOmjhxosqVK3fD52nbtq369esnSRo6dKimTp2qhIQEVatWTWXLlpUk+fr6yt/f/xZfYdEREuKavlr5jry8vKxdBgAAAAAAwC2zb98+5eTkqFmzZlfsq127tjkglKT7779f+fn5OnDgQJFCwlq1apm/NplM8vf3V3p6+r8rvpiw3RgAAAAAAAA2xdXV9ap9hmHIZDJdsa+g3c7OToZhWPRdvHix0HhHR8dCx+fn5xe13BJBSAgAAAAAAACbUqVKFbm6umrjxo2F+mrUqKHk5GRlZ2eb27799lvZ2dkpPDxcklS2bFmlpqaa+/Py8rRnz54i1eDk5GQ+9nZASAgAAAAAAACb4uLioqFDh2rIkCH66KOPdOjQIW3fvl0ffvihnnjiCbm4uKhHjx7as2ePNm/erOeff17du3c3bzVu2rSp1qxZozVr1mj//v3q16+fzpw5U6Qa/Pz85Orqqvj4eP3555/KyMgohiu9cYSEAAAAAAAAsDkjRozQf//7X40cOVLVq1dX165dlZ6eLjc3N61bt05//fWX6tevr4cffljNmjXTjBkzzMf26tVLPXr00FNPPaXGjRsrNDRU0dHRRTq/g4OD3nnnHb3//vsKDAxUTEzMrb7EIjEZ/9xADUjKzMyUt7e3MjIyeHAJAAAAAAC4rVy4cEGHDx9WaGioXFxcrF2O1V3r87jRjIeVhAAAAAAAAICNIyQEAAAAAAAAbJyDtQvA7e0/HV6QvYOTtcsAANxBdm2cbe0SAAAAABQRKwkBAAAAAAAAG0dICAAAAAAAANg4QkIAAAAAAADAxhESAgAAAAAAADaOkBAAAAAAAACwcYSEAAAAAAAAgI0jJAQAAAAAAABsnIO1CwAAAAAAAABulUr3P1Oi5/v12zlFGj9z5kzNnDlTR44ckSTVrFlTI0eOVJs2bSRJhmFo1KhRmj17tk6fPq0GDRro3XffVc2aNW916RZYSQgAAAAAAACUkAoVKmjChAlKSkpSUlKSmjZtqpiYGP3000+SpEmTJmnKlCmaMWOGEhMT5e/vrxYtWujs2bPFWhchIQAAuOVmzpypWrVqycvLS15eXmrYsKG+/PJLc39cXJyqVasmd3d3+fj4qHnz5tqxY4cVKwYAAABKRocOHdS2bVuFh4crPDxcY8eOlYeHh7Zv3y7DMDRt2jQNHz5cnTt3VkREhBYsWKBz585p8eLFxVoXISEAALjlrvfX0fDwcM2YMUMpKSn65ptvFBISopYtW+rEiRNWrhwAAAAoOXl5eVq6dKmys7PVsGFDHT58WGlpaWrZsqV5jLOzsxo3bqxt27YVay2EhP8QGxurjh07FmpPSEiQyWTSmTNnSrwmAADuNNf666gkdevWTc2bN1elSpVUs2ZNTZkyRZmZmfrxxx+tXDkAAABQ/FJSUuTh4SFnZ2f16dNHK1euVI0aNZSWliZJKleunMX4cuXKmfuKCw8uKSG5ublycnKydhkAAJS4vLw8LVu2zPzX0X/Kzc3V7Nmz5e3trdq1a1uhQgAAAKBkVa1aVcnJyTpz5oyWL1+uHj16aMuWLeZ+k8lkMd4wjEJttxorCW/CqVOn9Pjjj6tChQpyc3NTZGSklixZYjGmSZMmGjBggAYPHqwyZcqoRYsW6tWrl9q3b28x7tKlS/L399fcuXMlSfHx8XrggQdUqlQp+fr6qn379jp06JB5/JEjR2QymbRixQpFR0fLzc1NtWvX1nfffVek+gAAKG5X++togdWrV8vDw0MuLi6aOnWqNmzYoDJlylixYgAAAKBkODk5KSwsTFFRURo/frxq166tt99+W/7+/pJUaNVgenp6odWFtxoh4U24cOGC7rnnHq1evVp79uzRs88+q+7duxe64fqCBQvk4OCgb7/9Vu+//7569+6t+Ph4paammsesXbtWWVlZevTRRyVJ2dnZGjx4sBITE7Vx40bZ2dmpU6dOys/Pt5h7+PDheumll5ScnKzw8HA9/vjjunTpUpHq+7ucnBxlZmZavAAA+DcK/jq6fft29e3bVz169NDevXvN/dHR0UpOTta2bdvUunVrPfroo0pPT7dixQAAAIB1GIahnJwchYaGyt/fXxs2bDD35ebmasuWLWrUqFGx1mAyDMMo1jPcYWJjY7Vo0SK5uLhYtOfl5enChQs6ffq0SpUqVei4du3aqXr16nrrrbckXV5JmJGRod27d1uMq1mzpnr06KEhQ4ZIkjp16qRSpUpp3rx5V6znxIkT8vPzU0pKiiIiInTkyBGFhobqgw8+0NNPPy1J2rt3r2rWrKl9+/apWrVqV5znn/X9U1xcnEaNGlWovdaDPWTvwDZpAMCN27Vx9hXbmzdvrsqVK+v999+/Yn+VKlXUq1cvDRs2rDjLAwAAwF3gwoULOnz4sEJDQwtlOJXuf6ZEa/n12zlFGv/qq6+qTZs2CgoK0tmzZ7V06VJNmDBB8fHxatGihSZOnKjx48dr3rx5qlKlisaNG6eEhAQdOHBAnp6eV5zzWp9HZmamvL29lZGRIS8vr6vWxT0JryA6OlozZ860aNuxY4eefPJJSZcDwwkTJuiTTz7R77//rpycHOXk5Mjd3d3imKioqEJz9+7dW7Nnz9aQIUOUnp6uNWvWaOPGjeb+Q4cOacSIEdq+fbtOnjxpXkF47NgxRUREmMfVqlXL/HVAQICky0tPq1WrdsP1/d2wYcM0ePBg8/vMzEwFBQVd97MCAOBGFfx19Gb7AQAAgLvBn3/+qe7duys1NVXe3t6qVauWOSCUpCFDhuj8+fPq16+fTp8+rQYNGmj9+vVXDQhvFULCK3B3d1dYWJhF22+//Wb+evLkyZo6daqmTZumyMhIubu7a+DAgcrNzS00zz899dRTeuWVV/Tdd9/pu+++U0hIiP7zn/+Y+zt06KCgoCDNmTNHgYGBys/PV0RERKG5HR0dzV8X3LiyIFC80fr+ztnZWc7Oztf7aAAAuCFX+utoQkKC4uPjlZ2drbFjx+qhhx5SQECATp06pffee0+//fabHnnkEWuXDgAAgDtcUVf2lbQPP/zwmv0mk0lxcXGKi4srmYL+DyHhTdi6datiYmLMKwvz8/N18OBBVa9e/brH+vr6qmPHjpo3b56+++479ezZ09x36tQp7du3T++//745OPzmm29KtD4AAG6Fa/119MKFC9q/f78WLFigkydPytfXV/Xr19fWrVtVs2ZNa5cOAAAA2CRCwpsQFham5cuXa9u2bfLx8dGUKVOUlpZ2wyFc79691b59e+Xl5alHjx7mdh8fH/n6+mr27NkKCAjQsWPH9Morr5R4fQAA/FvX+uuoi4uLVqxYUYLVAAAAALgenm58E0aMGKF69eqpVatWatKkifz9/dWxY8cbPr558+YKCAhQq1atFBgYaG63s7PT0qVLtXPnTkVERGjQoEF68803S7w+AAAAAAAA2BaebmwF586dU2BgoObOnavOnTtbu5wrKnjyDU83BgAU1dWebgwAAADcKtd6mq8t4unGd5j8/HylpaVp8uTJ8vb21kMPPWTtkgAAAAAAAABCwpJ07NgxhYaGqkKFCpo/f74cHPj4AQAAAAAAYH2kVCUoJCRE7O4GAAAAAADA7YYHlwAAAAAAAAA2jpAQAAAAAAAAsHGEhAAAAAAAAICN456EAAAAAAAAuGs8GTugRM+3aP6Mmz52/PjxevXVV/Xiiy9q2rRpkqTY2FgtWLDAYlyDBg20ffv2f1PmdRESAgAAAAAAACUsMTFRs2fPVq1atQr1tW7dWvPmzTO/d3JyKvZ62G4MAAAAAAAAlKCsrCw98cQTmjNnjnx8fAr1Ozs7y9/f3/wqXbp0sdfESkJc09Yv3pGXl5e1ywAAAAAAALhr9O/fX+3atVPz5s01ZsyYQv0JCQny8/NTqVKl1LhxY40dO1Z+fn7FWhMhIQAAAAAAAFBCli5dql27dikxMfGK/W3atNEjjzyi4OBgHT58WCNGjFDTpk21c+dOOTs7F1tdhIQAAAAAAABACTh+/LhefPFFrV+/Xi4uLlcc07VrV/PXERERioqKUnBwsNasWaPOnTsXW22EhAAAAAAAAEAJ2Llzp9LT03XPPfeY2/Ly8vT1119rxowZysnJkb29vcUxAQEBCg4O1sGDB4u1NkJCAAAAAAAAoAQ0a9ZMKSkpFm09e/ZUtWrVNHTo0EIBoSSdOnVKx48fV0BAQLHWRkgIAAAAAAAAlABPT09FRERYtLm7u8vX11cRERHKyspSXFycunTpooCAAB05ckSvvvqqypQpo06dOhVrbYSEAAAAAAAAwG3A3t5eKSkp+uijj3TmzBkFBAQoOjpan3zyiTw9PYv13ISEAAAAAAAAuGssmj/D2iUUSUJCgvlrV1dXrVu3zip1EBLimmq1eF52Dk7WLgMAcA2/fjvH2iUAAAAAuMPZWbsAAAAAAAAAANZFSAgAAAAAAADYOEJCAAAAAAAAwMYREgIAAAAAAAA2jpAQAAAAAAAAsHGEhAAAAAAAAICNIyQEAAAAAAAAbBwhIQAAAAAAAGDjCAkBAAAAAAAAG+dg7QIAAAAAAACAW2Xi+NdK9HxDh40p8jG///67hg4dqi+//FLnz59XeHi4PvzwQ91zzz2SJMMwNGrUKM2ePVunT59WgwYN9O6776pmzZq3unwzVhLegeLi4lSnTh3z+9jYWHXs2PGax4SEhGjatGnFWhcAwHpmzpypWrVqycvLS15eXmrYsKG+/PJLc79hGIqLi1NgYKBcXV3VpEkT/fTTT1asGAAAALBNp0+f1v333y9HR0d9+eWX2rt3ryZPnqxSpUqZx0yaNElTpkzRjBkzlJiYKH9/f7Vo0UJnz54ttroICUtQbGysTCaTTCaTHB0dVa5cObVo0UJz585Vfn5+sZ47MTFRzz77bLGeAwBgPRUqVNCECROUlJSkpKQkNW3aVDExMeYg0Bq/ZAAAAAAobOLEiQoKCtK8efN07733KiQkRM2aNVPlypUlXf4D/7Rp0zR8+HB17txZERERWrBggc6dO6fFixcXW12EhCWsdevWSk1N1ZEjR/Tll18qOjpaL774otq3b69Lly4V23nLli0rNze3YpsfAGBdHTp0UNu2bRUeHq7w8HCNHTtWHh4e2r59u9V+yQAAAABQ2Oeff66oqCg98sgj8vPzU926dTVnzhxz/+HDh5WWlqaWLVua25ydndW4cWNt27at2OoiJCxhzs7O8vf3V/ny5VWvXj29+uqr+t///qcvv/xS8+fPlyRlZGTo2WeflZ+fn7y8vNS0aVP98MMP1537rbfeUkBAgHx9fdW/f39dvHjR3Md2YwCwHXl5eVq6dKmys7PVsGFDq/2SAQAAAKCwX3/9VTNnzlSVKlW0bt069enTRy+88II++ugjSVJaWpokqVy5chbHlStXztxXHAgJbwNNmzZV7dq1tWLFChmGoXbt2iktLU1r167Vzp07Va9ePTVr1kx//fXXVefYvHmzDh06pM2bN2vBggWaP3++OXQEANiGlJQUeXh4yNnZWX369NHKlStVo0YNq/2SAQAAAKCw/Px81atXT+PGjVPdunX13HPP6ZlnntHMmTMtxplMJov3hmEUaruVCAlvE9WqVdORI0e0efNmpaSkaNmyZYqKilKVKlX01ltvqVSpUvrss8+ueryPj49mzJihatWqqX379mrXrp02btx4w+fPyclRZmamxQsAcGepWrWqkpOTtX37dvXt21c9evTQ3r17zf0l/UsGAAAAgMICAgJUo0YNi7bq1avr2LFjkiR/f39JKvQH/fT09EJ/+L+VCAlvEwX/obZz505lZWXJ19dXHh4e5tfhw4d16NChqx5fs2ZN2dvbm98HBAQoPT39hs8/fvx4eXt7m19BQUH/6noAACXPyclJYWFhioqK0vjx41W7dm29/fbbVvslAwAAAEBh999/vw4cOGDR9vPPPys4OFiSFBoaKn9/f23YsMHcn5ubqy1btqhRo0bFVpdDsc2MItm3b59CQ0OVn5+vgIAAJSQkFBrz90dh/5Ojo6PFe5PJVKQnJg8bNkyDBw82v8/MzCQoBIA7nGEYysnJsfglo27dupL+/y8ZEydOtHKVAAAAgG0ZNGiQGjVqpHHjxunRRx/V999/r9mzZ2v27NmSLmc6AwcO1Lhx41SlShVVqVJF48aNk5ubm7p161ZsdRES3gY2bdqklJQUDRo0SBUqVFBaWpocHBwUEhJSYjU4OzvL2dm5xM4HALi1Xn31VbVp00ZBQUE6e/asli5dqoSEBMXHx1vtlwwAAAAAhdWvX18rV67UsGHD9MYbbyg0NFTTpk3TE088YR4zZMgQnT9/Xv369dPp06fVoEEDrV+/Xp6ensVWFyFhCcvJyVFaWpry8vL0559/Kj4+XuPHj1f79u311FNPyc7OTg0bNlTHjh01ceJEVa1aVX/88YfWrl2rjh07KioqytqXAAC4Df3555/q3r27UlNT5e3trVq1aik+Pl4tWrSQZJ1fMgAAAABrGDpsjLVLuK727durffv2V+03mUyKi4tTXFxcidVESFjC4uPjFRAQIAcHB/n4+Kh27dp655131KNHD9nZXb5F5Nq1azV8+HD16tVLJ06ckL+/vx588EHuGwUAuKoPP/zwmv3W+CUDAAAAwJ3DZBiGYe0icPvJzMyUt7e3gu99SnYOTtYuBwBwDb9+O8faJQAAAAAl6sKFCzp8+LBCQ0Pl4uJi7XKs7lqfR0HGk5GRIS8vr6vOwdONAQAAAAAAABtHSAgAAAAAAADYOEJCAAAAAAAAwMYREgIAAAAAAAA2jpAQAAAAAAAAsHGEhAAAAAAAAICNIyQEAAAAAAAAbBwhIQAAAAAAAGDjHKxdAAAAAAAAAHCrrFv+comer1WXN4s0PiQkREePHi3U3q9fP7377ruKjY3VggULLPoaNGig7du3/6s6r4eQEAAAAAAAACghiYmJysvLM7/fs2ePWrRooUceecTc1rp1a82bN8/83snJqdjrIiTENf24Ybq8vLysXQYAAAAAAMBdoWzZshbvJ0yYoMqVK6tx48bmNmdnZ/n7+5doXdyTEAAAAAAAALCC3NxcLVq0SL169ZLJZDK3JyQkyM/PT+Hh4XrmmWeUnp5e7LUQEgIAAAAAAABWsGrVKp05c0axsbHmtjZt2ujjjz/Wpk2bNHnyZCUmJqpp06bKyckp1lrYbgwAAAAAAABYwYcffqg2bdooMDDQ3Na1a1fz1xEREYqKilJwcLDWrFmjzp07F1sthIQAAAAAAABACTt69Ki++uorrVix4prjAgICFBwcrIMHDxZrPWw3BgAAAAAAAErYvHnz5Ofnp3bt2l1z3KlTp3T8+HEFBAQUaz2EhAAAAAAAAEAJys/P17x589SjRw85OPz/jb5ZWVl66aWX9N133+nIkSNKSEhQhw4dVKZMGXXq1KlYa2K7MQAAAAAAAFCCvvrqKx07dky9evWyaLe3t1dKSoo++ugjnTlzRgEBAYqOjtYnn3wiT0/PYq3JZBiGUaxnwB0pMzNT3t7ecq3URCY7smQAV5d9cIO1SwAAAABgYy5cuKDDhw8rNDRULi4u1i7H6q71eRRkPBkZGfLy8rrqHGw3BgAAAAAAAGwcISEAAAAAAABg4wgJAQAAAAAAABtHSAgAAAAAAADYOEJCAAAAAAAAwMYREgIAAAAAAAA2jpAQAAAAAAAAsHGEhAAAAAAAAICNIyQEAAAAAAAAbBwhoQ0xmUxatWqVtcsAcBcaP3686tevL09PT/n5+aljx446cOCAuf/ixYsaOnSoIiMj5e7ursDAQD311FP6448/rFg1AAAAAFjH2bNnNXDgQAUHB8vV1VWNGjVSYmKiud8wDMXFxSkwMFCurq5q0qSJfvrpp2KtyaFYZ/+XZs2apZdfflmnT5+Wg8PlUrOysuTj46P77rtPW7duNY/dunWrHnzwQR04cEDh4eE3fc6EhARFR0fr9OnTKlWq1HXHFXBxcVGlSpX04osv6tlnn73p8wPAnWjLli3q37+/6tevr0uXLmn48OFq2bKl9u7dK3d3d507d067du3SiBEjVLt2bZ0+fVoDBw7UQw89pKSkJGuXDwAAAOAu8sfeTiV6vsAaK4t8TO/evbVnzx4tXLhQgYGBWrRokZo3b669e/eqfPnymjRpkqZMmaL58+crPDxcY8aMUYsWLXTgwAF5enoWw1Xc5iFhdHS0srKylJSUpPvuu0/S5TDQ399fiYmJOnfunNzc3CRdDu0CAwP/VUB4Mw4cOCAvLy+dP39eX3zxhfr27avKlSurWbNmJVoHAFhTfHy8xft58+bJz89PO3fu1IMPPihvb29t2LDBYsz06dN177336tixY6pYsWJJlgsAAAAAVnP+/HktX75c//vf//Tggw9KkuLi4rRq1SrNnDlTo0eP1rRp0zR8+HB17txZkrRgwQKVK1dOixcv1nPPPVcsdd3W242rVq2qwMBAJSQkmNsSEhIUExOjypUra9u2bRbtBSv7cnNzNWTIEJUvX17u7u5q0KCBxRxHjx5Vhw4d5OPjI3d3d9WsWVNr167VkSNHzHP4+PjIZDIpNjb2mjX6+fnJ399foaGheuGFFxQSEqJdu3aZ+w3D0KRJk1SpUiW5urqqdu3a+uyzzyzqNplM2rhxo6KiouTm5qZGjRpZbNOTpDFjxsjPz0+enp7q3bu3XnnlFdWpU8fcn5iYqBYtWqhMmTLy9vZW48aNLeoAgJKUkZEhSSpduvQ1x5hMpmuu2gYAAACAu82lS5eUl5cnFxcXi3ZXV1d98803Onz4sNLS0tSyZUtzn7Ozsxo3bmyRhd1qt3VIKElNmjTR5s2bze83b96sJk2aqHHjxub23Nxcfffdd+aAr2fPnvr222+1dOlS/fjjj3rkkUfUunVrHTx4UJLUv39/5eTk6Ouvv1ZKSoomTpwoDw8PBQUFafny5ZIurxBMTU3V22+/fUN1Goah+Ph4HT9+XA0aNDC3v/baa5o3b55mzpypn376SYMGDdKTTz6pLVu2WBw/fPhwTZ48WUlJSXJwcFCvXr3MfR9//LHGjh2riRMnaufOnapYsaJmzpxpcfzZs2fVo0cPbd26Vdu3b1eVKlXUtm1bnT179kY/agC4JQzD0ODBg/XAAw8oIiLiimMuXLigV155Rd26dZOXl1cJVwgAAAAA1uPp6amGDRtq9OjR+uOPP5SXl6dFixZpx44dSk1NVVpamiSpXLlyFseVK1fO3FccbuvtxtLlkHDQoEG6dOmSzp8/r927d+vBBx9UXl6e3nnnHUnS9u3bdf78eUVHR+vQoUNasmSJfvvtNwUGBkqSXnrpJcXHx2vevHkaN26cjh07pi5duigyMlKSVKlSJfP5Cla9+Pn53dDqlgoVKkiScnJylJ+frzfeeMO8VDQ7O1tTpkzRpk2b1LBhQ/O5vvnmG73//vtq3LixeZ6xY8ea37/yyitq166dLly4IBcXF02fPl1PP/20evbsKUkaOXKk1q9fr6ysLPPxTZs2tajr/fffl4+Pj7Zs2aL27dtf9zpycnKUk5Njfp+ZmXndYwDgSgYMGKAff/xR33zzzRX7L168qMcee0z5+fl67733Srg6AAAAALC+hQsXqlevXipfvrzs7e1Vr149devWzWJXqMlksjjGMIxCbbfSbb+SMDo6WtnZ2UpMTNTWrVsVHh4uPz8/NW7cWImJicrOzlZCQoIqVqyoSpUqadeuXTIMQ+Hh4fLw8DC/tmzZokOHDkmSXnjhBY0ZM0b333+/Xn/9df344483Xd/WrVuVnJys5ORkffDBBxo3bpx5ld/evXt14cIFtWjRwqKWjz76yFxLgVq1apm/DggIkCSlp6dLuryq8d5777UY/8/36enp6tOnj8LDw+Xt7S1vb29lZWXp2LFjN3Qd48ePNx/n7e2toKCgon0QACDp+eef1+eff67Nmzeb/4jydxcvXtSjjz6qw4cPa8OGDawiBAAAAGCTKleurC1btigrK0vHjx/X999/r4sXLyo0NFT+/v6SVGjVYHp6eqHVhbfSbb+SMCwsTBUqVNDmzZt1+vRp82q7gvsAfvvtt9q8ebN5JV1+fr7s7e21c+dO2dvbW8zl4eEh6fITZFq1aqU1a9Zo/fr1Gj9+vCZPnqznn3++yPWFhoaaVxzWrFlTO3bs0NixY9W3b1/l5+dLktasWaPy5ctbHOfs7Gzx3tHR0fx1QSpccPzf2woYhmHxPjY2VidOnNC0adMUHBwsZ2dnNWzYULm5uTd0HcOGDdPgwYPN7zMzMwkKAdwwwzD0/PPPa+XKlUpISFBoaGihMQUB4cGDB7V582b5+vpaoVIAAAAAuH24u7vL3d1dp0+f1rp16zRp0iRzULhhwwbVrVtX0uVb7W3ZskUTJ04stlpu+5BQuryaMCEhQadPn9bLL79sbm/cuLHWrVun7du3m7fi1q1bV3l5eUpPT9d//vOfq84ZFBSkPn36qE+fPho2bJjmzJmj559/Xk5OTpKkvLy8m6rV3t5e58+flyTVqFFDzs7OOnbsmMXW4qKqWrWqvv/+e3Xv3t3clpSUZDFm69ateu+99/5fe3cfVFWdx3H8c0EwBOWGT1ddDERFGNcHpBxDA5uAZMceHSZzQ63BNLLQbljO7mxJguYgmilWTsbQWlrmVI4ZplYWlUFpqaQYuIgLGZjiCBRc7v7heHdZAUHF4+W+XzP8wfmdc8+HM3x5+N5zfj/FxcVJko4fP67Kyso2n6Nr164XNS4BoK2SkpK0YcMGvf/+++revbvjHS9fX195eXmpoaFBU6ZM0XfffaetW7fKZrM59vHz83P87AUAAAAAV/Dxxx/LbrcrODhYR48e1dNPP63g4GDNnDlTJpNJycnJSktL05AhQzRkyBClpaWpW7duevDBBzssk9M0CZOSklRfX9+k2RYZGak5c+aorq7OsWjJ0KFDNW3aNCUkJCgjI0OjR49WZWWldu3apT//+c+Ki4tTcnKyJk2apKFDh+q3337Trl27FBISIkm66aabZDKZtHXrVsXFxcnLy8txB2JzTp48qbq6Ov3+++/au3evcnJyNGXKFEnnJ6K0Wq2aN2+eGhsbNX78eFVXVysvL08+Pj6aPn16m77+uXPnKjExUeHh4br11lu1ceNG/fDDD03mUhw8eLBycnIUHh6u6upqPf300/Ly8mr3tQaAy3FhmoWoqKgm29evX68ZM2aorKxMH3zwgSQ1WZld+u+CVAAAAADgKs6cOaNnn31WZWVl8vPz0/3336/Fixc7njRNSUlRbW2tHnvsMf32228aO3ascnNz1b179w7L5DRNwtraWg0bNqzJs9eRkZE6e/asgoKCmjwau379er3wwgt66qmndOLECfXs2VPjxo1z3GVns9mUlJSksrIy9ejRQ3feeacyMzMlSQMGDNDzzz+vZ555RjNnzlRCQoLeeOONFrMFBwdLkrp06SJ/f389+uijeu655xzjqamp6tOnj9LT01VcXCyz2aywsDAtXLiwzV//tGnTVFxcLKvVqrq6OsXHx2vGjBnau3evY5/XX39ds2bN0ujRozVw4EClpaXJarW2+RwAcCX+fwqE/xcQEHDJfQAAAADgaugfusXoCJcUHx+v+Pj4FsdNJpOee+65Jj2mjmay81+bU4qOjpbFYlFOTk6HvH51dfX5xwQHRcnk5hS9ZAAGOVe0w+gIAAAAAFxMXV2dSkpKFBgYqBtuuMHoOIZr7Xpc6PGcOXOm1cUj6f44gZqaGq1du1axsbFyd3fXW2+9pU8++UQ7dvCPOQAAAAAAAK4cTUInYDKZtG3bNr3wwgv6/fffFRwcrM2bN+uOO+4wOhoAAAAAAAA6AZqETsDLy0uffPKJ0TEAAAAAAADQSbkZHQAAAAAAAACAsWgSAgAAAAAAwCmxHu95V+M60CQEAAAAAACAU/Hw8JB0frFX/Pc6XLgul4M5CQEAAAAAAOBU3N3dZTabdfLkSUlSt27dZDKZDE517dntdtXU1OjkyZMym81yd3e/7NeiSQgAAAAAAACnY7FYJMnRKHRlZrPZcT0uF01CAAAAAAAAOB2TyaR+/fqpT58+qq+vNzqOYTw8PK7oDsILaBICAAAAAADAabm7u1+VJpmro0mIVlV8/7569OhhdAwAAAAAAAB0IFY3BgAAAAAAAFwcTUIAAAAAAADAxfG4MZplt9slSdXV1QYnAQAAAAAAwOW60Nu50OtpCU1CNKuqqkqS5O/vb3ASAAAAAAAAXKmzZ8/K19e3xXGahGiWn5+fJKm0tLTVbyAA16/q6mr5+/vr+PHjLEAEODFqGXB+1DHg/KhjODO73a6zZ8+qf//+re5HkxDNcnM7P12lr68vPwABJ9ejRw/qGOgEqGXA+VHHgPOjjuGs2nIDGAuXAAAAAAAAAC6OJiEAAAAAAADg4mgSolldu3bVP/7xD3Xt2tXoKAAuE3UMdA7UMuD8qGPA+VHHcAUm+6XWPwYAAAAAAADQqXEnIQAAAAAAAODiaBICAAAAAAAALo4mIQAAAAAAAODiaBICAAAAAAAALo4mIQAAAAAAAODiuhgdANeHsrIyZWVlKS8vTxUVFTKZTOrbt69uvfVWzZ49W/7+/kZHBHAJ586d04YNGy6q44iICE2dOlXe3t5GRwRwCdQx0DlQy4Dzo47hikx2u91udAgY64svvtCkSZPk7++vmJgY9e3bV3a7XSdPntSOHTt0/PhxffTRR4qIiDA6KoAWHDp0SNHR0aqpqVFkZGSTOv7ss8/k7e2t3NxchYaGGh0VQAuoY6BzoJYB50cdw1XRJIRuvvlmjR8/XpmZmc2Oz5s3T1988YW+/fbba5wMQFtNnDhRFotF2dnZ8vT0bDL2xx9/aMaMGSovL9fu3bsNSgjgUqhjoHOglgHnRx3DVdEkhLy8vLRv3z4FBwc3O/7TTz9p9OjRqq2tvcbJALRVt27dlJ+f3+K7mQcOHNAtt9yimpqaa5wMQFtRx0DnQC0Dzo86hqti4RKoX79+ysvLa3H8q6++Ur9+/a5hIgDtdeONN6qoqKjF8aNHj+rGG2+8hokAtBd1DHQO1DLg/KhjuCoWLoGsVqtmz56tgoICRUdHq2/fvjKZTKqoqNCOHTu0bt06rVixwuiYAFqRmJio6dOn629/+1uzdZyWlqbk5GSjYwJoBXUMdA7UMuD8qGO4Kh43hiRp48aNyszMVEFBgWw2myTJ3d1dY8aM0fz58xUfH29wQgCXsnTpUq1cudKx+pok2e12WSwWJScnKyUlxeCEAC6FOgY6B2oZcH7UMVwRTUI0UV9fr8rKSklSr1695OHhYXAiAO1VUlKiiooKSZLFYlFgYKDBiQC01//Wcd++fTVo0CCDEwG4HPxOBpwfdQxXQpMQAADgOubp6an9+/crJCTE6CgAAADoxJiTEAA6idraWhUUFMjPz++ildjq6uq0adMmJSQkGJQOwKXMnz+/2e02m01LlixRz549JUnLly+/lrEAtNP3338vs9nsuNvozTffVFZWlkpLS3XTTTfp8ccf1wMPPGBwSgCXsmrVKuXn5+svf/mL4uPjlZOTo/T0dDU2Nuq+++7TokWL1KULLRV0LnxHA0AncOTIEcXExKi0tFQmk0kTJkzQW2+95ViZ/MyZM5o5cyZNQuA6tmLFCo0cOVJms7nJdrvdrsLCQnl7ezvmRAJw/XrkkUeUkZGhwMBArVu3Tk888YQSExP10EMP6fDhw0pMTFRNTY0efvhho6MCaEFqaqqWLVummJgYPfnkkyopKdGyZcs0b948ubm5KTMzUx4eHnr++eeNjgpcVTxuDACdwL333quGhgatX79ep0+f1vz583XgwAF9+umnGjhwoH755Rf179/fsTARgOtPenq6XnvtNa1bt0633367Y7uHh4f2799/0R3CAK5P3t7eKiws1MCBAxUWFqbZs2dr1qxZjvENGzZo8eLFOnjwoIEpAbQmKChIy5Yt03333af9+/drzJgxys7O1rRp0yRJW7ZsUUpKioqKigxOClxdbkYHAABcuby8PKWlpalXr14aPHiwPvjgA02aNEkTJkxQcXGx0fEAtMGzzz6rjRs3as6cObJaraqvrzc6EoDL4OXlpV9//VWSdOLECY0dO7bJ+NixY1VSUmJENABtVF5ervDwcEnSyJEj5ebmplGjRjnGw8LC9O9//9ugdEDHoUkIAJ1AbW3tRXOirF69WnfddZciIyN15MgRg5IBaI+bb75ZBQUF+vXXXxUeHq4ff/yRR4wBJzNp0iRlZWVJkiIjI/Xuu+82Gd+0aZMGDx5sRDQAbWSxWHTo0CFJUlFRkWw2m+NzSTp48KD69OljVDygwzAnIQB0AsOGDVN+fv5Fq5+uWrVKdrtdd911l0HJALSXj4+PsrOz9fbbbys6OpppAgAns3TpUkVERCgyMlLh4eHKyMjQp59+qpCQEB0+fFhff/21tmzZYnRMAK148MEHlZCQoLvvvls7d+7UggULZLVaVVVVJZPJpMWLF2vKlClGxwSuOuYkBIBOID09XXv27NG2bduaHX/ssce0du1aNTY2XuNkAK5EWVmZCgoKdMcdd8jb29voOADa6PTp01qyZIk+/PBDFRcXq7GxUf369VNERITmzZvneIwRwPXJZrNpyZIl+vrrrzV+/HgtWLBAb7/9tlJSUlRTU6PJkyfr5Zdf5nczOh2ahAAAAAAAAICLY05CAAAAAAAAwMXRJAQAAAAAAABcHE1CAAAAAAAAwMXRJAQAAAAAAABcHE1CAAAAAAAAwMXRJAQAAIChKioqNHfuXA0aNEhdu3aVv7+/Jk+erJ07d3bYOc+dO6cFCxZo0KBBuuGGG9S7d29FRUVp69atjn0CAgK0YsWKdr92VFSUkpOTr15YAACAa6CL0QEAAADguo4dO6aIiAiZzWa9+OKLGjFihOrr6/Xxxx8rKSlJP/30U7tf02azyWQyyc2t5ffDZ8+erb179+rll19WaGioqqqqlJeXp6qqqiv5cgAAAJyWyW63240OAQAAANcUFxenH374QYcPH5a3t3eTsdOnT8tsNmv58uVav369iouL5efnp8mTJ+vFF1+Uj4+PJOmNN95QcnKy3nzzTaWkpOjIkSMqKipSYGBgi+c1m81auXKlpk+f3ux4VFSUPvvssybb7Ha7qqqq9Pjjj2vPnj06deqUgoKCtHDhQk2dOlWSNGPGDGVnZzc5rqSkRAEBATp06JCsVqs+//xzeXt7KyYmRpmZmerVq1e7rxsAAMDVxuPGAAAAMMSpU6e0fft2JSUlXdQglM438iTJzc1NL730kg4cOKDs7Gzt2rVLKSkpTfatqalRenq61q1bp4MHD6pPnz6tnttisWjbtm06e/Zss+Pvvfee/vSnP2nRokUqLy9XeXm5JKmurk5jxozR1q1bdeDAAc2aNUsPPfSQvvnmG0nSypUrNW7cOCUmJjqO8/f3V3l5uSIjIzVq1Cjl5+dr+/bt+uWXXxQfH9/eywYAANAheNwYAAAAhjh69KjsdruGDRvW6n7/O79fYGCgUlNTNWfOHK1Zs8axvb6+XmvWrNHIkSPbdO5XX31V06ZNU8+ePTVy5EiNHz9eU6ZMUUREhCTJz89P7u7u6t69uywWi+O4AQMGyGq1Oj6fO3eutm/frnfeeUdjx46Vr6+vPD091a1btybHZWVlKSwsTGlpaY5tr7/+uvz9/XXkyBENHTq0TbkBAAA6CncSAgAAwBAXZr0xmUyt7rd7925FR0drwIAB6t69uxISElRVVaVz58459vH09NSIESPafO7bbrtNxcXF2rlzp+6//34dPHhQEyZMUGpqaqvH2Ww2LV68WCNGjFDPnj3l4+Oj3NxclZaWtnpcQUGBdu/eLR8fH8fHhebozz//3ObcAAAAHYUmIQAAAAwxZMgQmUwmFRYWtrjPv/71L8XFxWn48OHavHmzCgoKtHr1aknn7x68wMvL65LNxv/n4eGhCRMm6JlnnlFubq4WLVqk1NRU/fHHHy0ek5GRoczMTKWkpGjXrl3at2+fYmNjWz1GkhobGzV58mTt27evyUdRUZFuu+22duUGAADoCDxuDAAAAEP4+fkpNjZWq1ev1hNPPNHswiX5+flqaGhQRkaGY7XiTZs2dUie0NBQNTQ0qK6uTp6envL09JTNZmuyz549e3T33Xfrr3/9q6Tzzb+ioiKFhIQ49mnuuLCwMG3evFkBAQHq0oU/wQEAwPWHOwkBAABgmDVr1shms+mWW27R5s2bVVRUpMLCQr300ksaN26cgoKC1NDQoFWrVqm4uFg5OTlau3btFZ83KipKr7zyigoKCnTs2DFt27ZNCxcu1MSJE9WjRw9JUkBAgD7//HOdOHFClZWVkqTBgwdrx44dysvLU2FhoR599FFVVFQ0ee2AgAB98803OnbsmCorK9XY2KikpCSdOnVKU6dO1d69e1VcXKzc3Fw9/PDDFzUUAQAAjECTEAAAAIYJDAzUd999p4kTJ+qpp57S8OHDFR0drZ07dyorK0ujRo3S8uXLtXTpUg0fPlz//Oc/lZ6efsXnjY2NVXZ2tmJiYhQSEqK5c+cqNja2yV2KixYt0rFjxxQUFKTevXtLkv7+978rLCxMsbGxioqKksVi0T333NPkta1Wq9zd3RUaGqrevXurtLRU/fv315dffimbzabY2FgNHz5cTz75pHx9fR13SAIAABjJZL8wYzQAAAAAAAAAl8TblgAAAAAAAICLo0kIAACATsfHx6fFjz179hgdDwAA4LrD48YAAADodI4ePdri2IABA+Tl5XUN0wAAAFz/aBICAAAAAAAALo7HjQEAAAAAAAAXR5MQAAAAAAAAcHE0CQEAAAAAAAAXR5MQAAAAAAAAcHE0CQEAAAAAAAAXR5MQAAAAAAAAcHE0CQEAAAAAAAAXR5MQAAAAAAAAcHH/AUupcD4gpIyAAAAAAElFTkSuQmCC"/>
          <p:cNvSpPr>
            <a:spLocks noChangeAspect="1" noChangeArrowheads="1"/>
          </p:cNvSpPr>
          <p:nvPr/>
        </p:nvSpPr>
        <p:spPr bwMode="auto">
          <a:xfrm>
            <a:off x="155574" y="-144463"/>
            <a:ext cx="3189405" cy="318941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417702" y="1026603"/>
            <a:ext cx="10116186" cy="160043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342900" indent="-34290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States like Karnataka, Maharashtra, Uttar Pradesh are having the highest number of cars for listings for sale.</a:t>
            </a:r>
          </a:p>
          <a:p>
            <a:pPr marL="342900" indent="-34290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States like Rajasthan, Kerala an are having the least number of cars for listings for sale.</a:t>
            </a:r>
          </a:p>
          <a:p>
            <a:pPr marL="285750" indent="-285750">
              <a:buFont typeface="Arial" panose="020B0604020202020204" pitchFamily="34" charset="0"/>
              <a:buChar char="•"/>
            </a:pPr>
            <a:endParaRPr lang="en-US" dirty="0"/>
          </a:p>
        </p:txBody>
      </p:sp>
      <p:pic>
        <p:nvPicPr>
          <p:cNvPr id="8" name="Picture 7"/>
          <p:cNvPicPr>
            <a:picLocks noChangeAspect="1"/>
          </p:cNvPicPr>
          <p:nvPr/>
        </p:nvPicPr>
        <p:blipFill>
          <a:blip r:embed="rId2"/>
          <a:srcRect/>
          <a:stretch/>
        </p:blipFill>
        <p:spPr>
          <a:xfrm>
            <a:off x="68826" y="2340077"/>
            <a:ext cx="12054347" cy="4517923"/>
          </a:xfrm>
          <a:prstGeom prst="rect">
            <a:avLst/>
          </a:prstGeom>
          <a:ln>
            <a:noFill/>
          </a:ln>
          <a:effectLst>
            <a:softEdge rad="112500"/>
          </a:effectLst>
        </p:spPr>
      </p:pic>
    </p:spTree>
    <p:extLst>
      <p:ext uri="{BB962C8B-B14F-4D97-AF65-F5344CB8AC3E}">
        <p14:creationId xmlns:p14="http://schemas.microsoft.com/office/powerpoint/2010/main" val="13480728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9086" y="434541"/>
            <a:ext cx="9515132" cy="400110"/>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Top 10 Cities which are having the highest number of cars for listings for sale.</a:t>
            </a:r>
          </a:p>
        </p:txBody>
      </p:sp>
      <p:sp>
        <p:nvSpPr>
          <p:cNvPr id="3" name="TextBox 2"/>
          <p:cNvSpPr txBox="1"/>
          <p:nvPr/>
        </p:nvSpPr>
        <p:spPr>
          <a:xfrm>
            <a:off x="630936" y="941832"/>
            <a:ext cx="8915400" cy="132343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342900" indent="-34290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Cities like the </a:t>
            </a:r>
            <a:r>
              <a:rPr lang="en-US" sz="2000" dirty="0" err="1">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Banglore</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Chennai and Mumbai are having the highest numbers of cars for listings for sale.</a:t>
            </a:r>
          </a:p>
          <a:p>
            <a:pPr marL="342900" indent="-34290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Cities like Lucknow and Noida are having the very least numbers of cars for listings for sale.</a:t>
            </a:r>
          </a:p>
        </p:txBody>
      </p:sp>
      <p:pic>
        <p:nvPicPr>
          <p:cNvPr id="6" name="Picture 5"/>
          <p:cNvPicPr>
            <a:picLocks noChangeAspect="1"/>
          </p:cNvPicPr>
          <p:nvPr/>
        </p:nvPicPr>
        <p:blipFill>
          <a:blip r:embed="rId2"/>
          <a:srcRect/>
          <a:stretch/>
        </p:blipFill>
        <p:spPr>
          <a:xfrm>
            <a:off x="57088" y="2265270"/>
            <a:ext cx="12077825" cy="4592729"/>
          </a:xfrm>
          <a:prstGeom prst="rect">
            <a:avLst/>
          </a:prstGeom>
          <a:ln>
            <a:noFill/>
          </a:ln>
          <a:effectLst>
            <a:softEdge rad="112500"/>
          </a:effectLst>
        </p:spPr>
      </p:pic>
    </p:spTree>
    <p:extLst>
      <p:ext uri="{BB962C8B-B14F-4D97-AF65-F5344CB8AC3E}">
        <p14:creationId xmlns:p14="http://schemas.microsoft.com/office/powerpoint/2010/main" val="15022333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38328" y="281458"/>
            <a:ext cx="9189720" cy="707886"/>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distribution of ownership types—are most cars single-owner or second-owner.</a:t>
            </a:r>
          </a:p>
        </p:txBody>
      </p:sp>
      <p:sp>
        <p:nvSpPr>
          <p:cNvPr id="10" name="TextBox 9"/>
          <p:cNvSpPr txBox="1"/>
          <p:nvPr/>
        </p:nvSpPr>
        <p:spPr>
          <a:xfrm>
            <a:off x="338328" y="1143000"/>
            <a:ext cx="8988552" cy="163121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342900" indent="-34290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distribution of the Car Ownership is of two types that are of Single-Owner                    and the Second-Owner.</a:t>
            </a:r>
          </a:p>
          <a:p>
            <a:pPr marL="342900" indent="-34290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most cars are the single owner that is 72% cars are Single-Owner.</a:t>
            </a:r>
          </a:p>
          <a:p>
            <a:pPr marL="342900" indent="-34290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least cars are the second owner that is 28% cars are Second-Owner.</a:t>
            </a:r>
          </a:p>
          <a:p>
            <a:pPr marL="342900" indent="-342900">
              <a:buFont typeface="Arial" panose="020B0604020202020204" pitchFamily="34" charset="0"/>
              <a:buChar char="•"/>
            </a:pPr>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12" name="Picture 11"/>
          <p:cNvPicPr>
            <a:picLocks noChangeAspect="1"/>
          </p:cNvPicPr>
          <p:nvPr/>
        </p:nvPicPr>
        <p:blipFill>
          <a:blip r:embed="rId2"/>
          <a:srcRect/>
          <a:stretch/>
        </p:blipFill>
        <p:spPr>
          <a:xfrm>
            <a:off x="5584723" y="2441448"/>
            <a:ext cx="6268949" cy="4325112"/>
          </a:xfrm>
          <a:prstGeom prst="rect">
            <a:avLst/>
          </a:prstGeom>
          <a:ln>
            <a:noFill/>
          </a:ln>
          <a:effectLst>
            <a:softEdge rad="112500"/>
          </a:effectLst>
        </p:spPr>
      </p:pic>
      <p:pic>
        <p:nvPicPr>
          <p:cNvPr id="13" name="Picture 12"/>
          <p:cNvPicPr>
            <a:picLocks noChangeAspect="1"/>
          </p:cNvPicPr>
          <p:nvPr/>
        </p:nvPicPr>
        <p:blipFill>
          <a:blip r:embed="rId3"/>
          <a:srcRect t="3" b="53538"/>
          <a:stretch>
            <a:fillRect/>
          </a:stretch>
        </p:blipFill>
        <p:spPr>
          <a:xfrm>
            <a:off x="648930" y="3175748"/>
            <a:ext cx="3667432" cy="2025517"/>
          </a:xfrm>
          <a:prstGeom prst="rect">
            <a:avLst/>
          </a:prstGeom>
          <a:ln>
            <a:noFill/>
          </a:ln>
          <a:effectLst>
            <a:reflection blurRad="6350" stA="50000" endA="300" endPos="55500" dist="1016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6059184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rcRect/>
          <a:stretch/>
        </p:blipFill>
        <p:spPr>
          <a:xfrm>
            <a:off x="176981" y="2542124"/>
            <a:ext cx="11888840" cy="4242134"/>
          </a:xfrm>
          <a:prstGeom prst="rect">
            <a:avLst/>
          </a:prstGeom>
          <a:ln>
            <a:noFill/>
          </a:ln>
          <a:effectLst>
            <a:softEdge rad="112500"/>
          </a:effectLst>
        </p:spPr>
      </p:pic>
      <p:sp>
        <p:nvSpPr>
          <p:cNvPr id="6" name="TextBox 5"/>
          <p:cNvSpPr txBox="1"/>
          <p:nvPr/>
        </p:nvSpPr>
        <p:spPr>
          <a:xfrm>
            <a:off x="420624" y="462784"/>
            <a:ext cx="7269480" cy="400110"/>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Which car company is having the most listings in the dataset.</a:t>
            </a:r>
          </a:p>
        </p:txBody>
      </p:sp>
      <p:sp>
        <p:nvSpPr>
          <p:cNvPr id="7" name="TextBox 6"/>
          <p:cNvSpPr txBox="1"/>
          <p:nvPr/>
        </p:nvSpPr>
        <p:spPr>
          <a:xfrm>
            <a:off x="420624" y="1115568"/>
            <a:ext cx="9857232" cy="160043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342900" indent="-34290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Company like Maruti Suzuki, Hyundai and Tata dominate the dataset indicating the strong market presence or popularity in the listings.</a:t>
            </a:r>
          </a:p>
          <a:p>
            <a:pPr marL="342900" indent="-34290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Company like </a:t>
            </a:r>
            <a:r>
              <a:rPr lang="en-US" sz="2000" dirty="0" err="1">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Mitsubhishi</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Land Rover and Volvo are less frequently in </a:t>
            </a:r>
          </a:p>
          <a:p>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the listings.</a:t>
            </a:r>
          </a:p>
          <a:p>
            <a:endParaRPr lang="en-US" dirty="0"/>
          </a:p>
        </p:txBody>
      </p:sp>
      <p:pic>
        <p:nvPicPr>
          <p:cNvPr id="2" name="Picture 1"/>
          <p:cNvPicPr>
            <a:picLocks noChangeAspect="1"/>
          </p:cNvPicPr>
          <p:nvPr/>
        </p:nvPicPr>
        <p:blipFill>
          <a:blip r:embed="rId4"/>
          <a:stretch>
            <a:fillRect/>
          </a:stretch>
        </p:blipFill>
        <p:spPr>
          <a:xfrm>
            <a:off x="9070848" y="1609344"/>
            <a:ext cx="2994973" cy="704087"/>
          </a:xfrm>
          <a:prstGeom prst="rect">
            <a:avLst/>
          </a:prstGeom>
          <a:ln>
            <a:noFill/>
          </a:ln>
          <a:effectLst>
            <a:softEdge rad="112500"/>
          </a:effectLst>
        </p:spPr>
      </p:pic>
    </p:spTree>
    <p:extLst>
      <p:ext uri="{BB962C8B-B14F-4D97-AF65-F5344CB8AC3E}">
        <p14:creationId xmlns:p14="http://schemas.microsoft.com/office/powerpoint/2010/main" val="14946224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1" y="538822"/>
            <a:ext cx="3916218" cy="461665"/>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400" b="1" dirty="0"/>
              <a:t> </a:t>
            </a:r>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Top 10 most </a:t>
            </a:r>
            <a:r>
              <a:rPr lang="en-US" sz="2000" b="1" dirty="0" err="1">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selled</a:t>
            </a:r>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cars.</a:t>
            </a:r>
          </a:p>
        </p:txBody>
      </p:sp>
      <p:sp>
        <p:nvSpPr>
          <p:cNvPr id="4" name="TextBox 3"/>
          <p:cNvSpPr txBox="1"/>
          <p:nvPr/>
        </p:nvSpPr>
        <p:spPr>
          <a:xfrm>
            <a:off x="304801" y="1385454"/>
            <a:ext cx="8894618"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From the top 10 Cars the Car Mahindra XUV 500 W8 </a:t>
            </a:r>
          </a:p>
          <a:p>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is the most </a:t>
            </a:r>
            <a:r>
              <a:rPr lang="en-US" sz="2000" dirty="0" err="1">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selled</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car as the top 10 cars.</a:t>
            </a:r>
          </a:p>
        </p:txBody>
      </p:sp>
      <p:pic>
        <p:nvPicPr>
          <p:cNvPr id="4100" name="Picture 4"/>
          <p:cNvPicPr>
            <a:picLocks noChangeAspect="1" noChangeArrowheads="1"/>
          </p:cNvPicPr>
          <p:nvPr/>
        </p:nvPicPr>
        <p:blipFill>
          <a:blip r:embed="rId2"/>
          <a:srcRect/>
          <a:stretch/>
        </p:blipFill>
        <p:spPr bwMode="auto">
          <a:xfrm>
            <a:off x="7069393" y="269348"/>
            <a:ext cx="3184295" cy="22280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148052" y="2044366"/>
            <a:ext cx="1091382"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XUV 500 </a:t>
            </a:r>
            <a:endParaRPr lang="en-US" dirty="0">
              <a:ln w="0"/>
              <a:solidFill>
                <a:schemeClr val="tx1"/>
              </a:solidFill>
              <a:effectLst>
                <a:outerShdw blurRad="38100" dist="19050" dir="2700000" algn="tl" rotWithShape="0">
                  <a:schemeClr val="dk1">
                    <a:alpha val="40000"/>
                  </a:schemeClr>
                </a:outerShdw>
              </a:effectLst>
            </a:endParaRPr>
          </a:p>
        </p:txBody>
      </p:sp>
      <p:pic>
        <p:nvPicPr>
          <p:cNvPr id="5" name="Picture 4"/>
          <p:cNvPicPr>
            <a:picLocks noChangeAspect="1"/>
          </p:cNvPicPr>
          <p:nvPr/>
        </p:nvPicPr>
        <p:blipFill>
          <a:blip r:embed="rId3"/>
          <a:srcRect/>
          <a:stretch/>
        </p:blipFill>
        <p:spPr>
          <a:xfrm>
            <a:off x="216310" y="2734056"/>
            <a:ext cx="11769213" cy="4123944"/>
          </a:xfrm>
          <a:prstGeom prst="rect">
            <a:avLst/>
          </a:prstGeom>
          <a:ln>
            <a:noFill/>
          </a:ln>
          <a:effectLst>
            <a:softEdge rad="112500"/>
          </a:effectLst>
        </p:spPr>
      </p:pic>
    </p:spTree>
    <p:extLst>
      <p:ext uri="{BB962C8B-B14F-4D97-AF65-F5344CB8AC3E}">
        <p14:creationId xmlns:p14="http://schemas.microsoft.com/office/powerpoint/2010/main" val="28811918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randombar(horizontal)">
                                      <p:cBhvr>
                                        <p:cTn id="7" dur="500"/>
                                        <p:tgtEl>
                                          <p:spTgt spid="410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18304" y="0"/>
            <a:ext cx="2907792" cy="461665"/>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Bivariate Analysis</a:t>
            </a:r>
          </a:p>
        </p:txBody>
      </p:sp>
      <p:sp>
        <p:nvSpPr>
          <p:cNvPr id="3" name="TextBox 2"/>
          <p:cNvSpPr txBox="1"/>
          <p:nvPr/>
        </p:nvSpPr>
        <p:spPr>
          <a:xfrm>
            <a:off x="0" y="0"/>
            <a:ext cx="1655064" cy="1015663"/>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Numerical</a:t>
            </a:r>
          </a:p>
          <a:p>
            <a:pPr algn="ctr"/>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vs</a:t>
            </a:r>
          </a:p>
          <a:p>
            <a:pPr algn="ctr"/>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Numerical</a:t>
            </a:r>
          </a:p>
        </p:txBody>
      </p:sp>
      <p:sp>
        <p:nvSpPr>
          <p:cNvPr id="5" name="TextBox 4"/>
          <p:cNvSpPr txBox="1"/>
          <p:nvPr/>
        </p:nvSpPr>
        <p:spPr>
          <a:xfrm>
            <a:off x="1898904" y="721156"/>
            <a:ext cx="8394192" cy="400110"/>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How does the price of cars vary across different manufacturing years.</a:t>
            </a:r>
          </a:p>
        </p:txBody>
      </p:sp>
      <p:sp>
        <p:nvSpPr>
          <p:cNvPr id="6" name="TextBox 5"/>
          <p:cNvSpPr txBox="1"/>
          <p:nvPr/>
        </p:nvSpPr>
        <p:spPr>
          <a:xfrm>
            <a:off x="718370" y="1259591"/>
            <a:ext cx="10245852" cy="132343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342900" indent="-34290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Together, both plots highlight that car prices have been rising year by year, likely due to factors like inflation, advanced features, and increased demand for newer models.</a:t>
            </a:r>
          </a:p>
          <a:p>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However, certain years may show price spikes due to luxury or high-performance listings.</a:t>
            </a:r>
          </a:p>
        </p:txBody>
      </p:sp>
      <p:pic>
        <p:nvPicPr>
          <p:cNvPr id="8" name="Picture 7"/>
          <p:cNvPicPr>
            <a:picLocks noChangeAspect="1"/>
          </p:cNvPicPr>
          <p:nvPr/>
        </p:nvPicPr>
        <p:blipFill>
          <a:blip r:embed="rId2"/>
          <a:srcRect/>
          <a:stretch/>
        </p:blipFill>
        <p:spPr>
          <a:xfrm>
            <a:off x="117987" y="2721355"/>
            <a:ext cx="11965858" cy="4023574"/>
          </a:xfrm>
          <a:prstGeom prst="rect">
            <a:avLst/>
          </a:prstGeom>
          <a:ln>
            <a:noFill/>
          </a:ln>
          <a:effectLst>
            <a:softEdge rad="112500"/>
          </a:effectLst>
        </p:spPr>
      </p:pic>
    </p:spTree>
    <p:extLst>
      <p:ext uri="{BB962C8B-B14F-4D97-AF65-F5344CB8AC3E}">
        <p14:creationId xmlns:p14="http://schemas.microsoft.com/office/powerpoint/2010/main" val="40857583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1451" y="496709"/>
            <a:ext cx="7793737" cy="400110"/>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Top 10 Cities Which are having the minimum car price for sell.</a:t>
            </a:r>
          </a:p>
        </p:txBody>
      </p:sp>
      <p:sp>
        <p:nvSpPr>
          <p:cNvPr id="5" name="TextBox 4"/>
          <p:cNvSpPr txBox="1"/>
          <p:nvPr/>
        </p:nvSpPr>
        <p:spPr>
          <a:xfrm>
            <a:off x="361603" y="1161099"/>
            <a:ext cx="9391996" cy="132343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342900" indent="-34290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top 10 cities which are having the minimum car price for sell are the </a:t>
            </a:r>
            <a:r>
              <a:rPr lang="en-US" sz="2000" dirty="0" err="1">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Balotra</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Vadodara, Pune and etc.</a:t>
            </a:r>
          </a:p>
          <a:p>
            <a:pPr marL="342900" indent="-34290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minimum car price for sale and from the top 10 cities is the </a:t>
            </a:r>
            <a:r>
              <a:rPr lang="en-US" sz="2000" dirty="0" err="1">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Balotra</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and Vadodara is around 45000 Thousand.</a:t>
            </a:r>
          </a:p>
        </p:txBody>
      </p:sp>
      <p:pic>
        <p:nvPicPr>
          <p:cNvPr id="9" name="Picture 8"/>
          <p:cNvPicPr>
            <a:picLocks noChangeAspect="1"/>
          </p:cNvPicPr>
          <p:nvPr/>
        </p:nvPicPr>
        <p:blipFill>
          <a:blip r:embed="rId2"/>
          <a:srcRect/>
          <a:stretch/>
        </p:blipFill>
        <p:spPr>
          <a:xfrm>
            <a:off x="68825" y="2612989"/>
            <a:ext cx="12024851" cy="4245011"/>
          </a:xfrm>
          <a:prstGeom prst="rect">
            <a:avLst/>
          </a:prstGeom>
          <a:ln>
            <a:noFill/>
          </a:ln>
          <a:effectLst>
            <a:softEdge rad="112500"/>
          </a:effec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599" y="655094"/>
            <a:ext cx="2048256" cy="1829444"/>
          </a:xfrm>
          <a:prstGeom prst="rect">
            <a:avLst/>
          </a:prstGeom>
          <a:ln>
            <a:noFill/>
          </a:ln>
          <a:effectLst>
            <a:softEdge rad="112500"/>
          </a:effectLst>
        </p:spPr>
      </p:pic>
      <p:pic>
        <p:nvPicPr>
          <p:cNvPr id="6" name="Picture 5"/>
          <p:cNvPicPr>
            <a:picLocks noChangeAspect="1"/>
          </p:cNvPicPr>
          <p:nvPr/>
        </p:nvPicPr>
        <p:blipFill>
          <a:blip r:embed="rId4"/>
          <a:stretch>
            <a:fillRect/>
          </a:stretch>
        </p:blipFill>
        <p:spPr>
          <a:xfrm>
            <a:off x="-1" y="0"/>
            <a:ext cx="1621948" cy="1161099"/>
          </a:xfrm>
          <a:prstGeom prst="rect">
            <a:avLst/>
          </a:prstGeom>
        </p:spPr>
      </p:pic>
    </p:spTree>
    <p:extLst>
      <p:ext uri="{BB962C8B-B14F-4D97-AF65-F5344CB8AC3E}">
        <p14:creationId xmlns:p14="http://schemas.microsoft.com/office/powerpoint/2010/main" val="1276575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7168" y="582870"/>
            <a:ext cx="7927848" cy="400110"/>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Top 10 Cities Which are having the maximum car price for sell.</a:t>
            </a:r>
          </a:p>
        </p:txBody>
      </p:sp>
      <p:sp>
        <p:nvSpPr>
          <p:cNvPr id="3" name="TextBox 2"/>
          <p:cNvSpPr txBox="1"/>
          <p:nvPr/>
        </p:nvSpPr>
        <p:spPr>
          <a:xfrm>
            <a:off x="507168" y="1161288"/>
            <a:ext cx="9610344" cy="163121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The top 10 cities which are having the highest car price for sell are the </a:t>
            </a:r>
            <a:r>
              <a:rPr lang="en-US" sz="2000" dirty="0" err="1">
                <a:latin typeface="Cambria" panose="02040503050406030204" pitchFamily="18" charset="0"/>
                <a:ea typeface="Cambria" panose="02040503050406030204" pitchFamily="18" charset="0"/>
              </a:rPr>
              <a:t>Banglore</a:t>
            </a:r>
            <a:r>
              <a:rPr lang="en-US" sz="2000" dirty="0">
                <a:latin typeface="Cambria" panose="02040503050406030204" pitchFamily="18" charset="0"/>
                <a:ea typeface="Cambria" panose="02040503050406030204" pitchFamily="18" charset="0"/>
              </a:rPr>
              <a:t>, Sambalpur, Hyderabad and etc.</a:t>
            </a: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The maximum car price for sale and from the top 10 cities is the </a:t>
            </a:r>
            <a:r>
              <a:rPr lang="en-US" sz="2000" dirty="0" err="1">
                <a:latin typeface="Cambria" panose="02040503050406030204" pitchFamily="18" charset="0"/>
                <a:ea typeface="Cambria" panose="02040503050406030204" pitchFamily="18" charset="0"/>
              </a:rPr>
              <a:t>Banglore</a:t>
            </a:r>
            <a:r>
              <a:rPr lang="en-US" sz="2000" dirty="0">
                <a:latin typeface="Cambria" panose="02040503050406030204" pitchFamily="18" charset="0"/>
                <a:ea typeface="Cambria" panose="02040503050406030204" pitchFamily="18" charset="0"/>
              </a:rPr>
              <a:t> and it is around 9000000 Lakh.</a:t>
            </a:r>
          </a:p>
          <a:p>
            <a:pPr marL="342900" indent="-342900">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p:txBody>
      </p:sp>
      <p:pic>
        <p:nvPicPr>
          <p:cNvPr id="6" name="Picture 5"/>
          <p:cNvPicPr>
            <a:picLocks noChangeAspect="1"/>
          </p:cNvPicPr>
          <p:nvPr/>
        </p:nvPicPr>
        <p:blipFill>
          <a:blip r:embed="rId2"/>
          <a:srcRect/>
          <a:stretch/>
        </p:blipFill>
        <p:spPr>
          <a:xfrm>
            <a:off x="68826" y="2585311"/>
            <a:ext cx="12034684" cy="4272689"/>
          </a:xfrm>
          <a:prstGeom prst="rect">
            <a:avLst/>
          </a:prstGeom>
          <a:ln>
            <a:noFill/>
          </a:ln>
          <a:effectLst>
            <a:softEdge rad="112500"/>
          </a:effectLst>
        </p:spPr>
      </p:pic>
      <p:pic>
        <p:nvPicPr>
          <p:cNvPr id="7" name="Picture 6"/>
          <p:cNvPicPr>
            <a:picLocks noChangeAspect="1"/>
          </p:cNvPicPr>
          <p:nvPr/>
        </p:nvPicPr>
        <p:blipFill>
          <a:blip r:embed="rId3"/>
          <a:stretch>
            <a:fillRect/>
          </a:stretch>
        </p:blipFill>
        <p:spPr>
          <a:xfrm>
            <a:off x="9848088" y="822960"/>
            <a:ext cx="1965960" cy="1762351"/>
          </a:xfrm>
          <a:prstGeom prst="rect">
            <a:avLst/>
          </a:prstGeom>
          <a:ln>
            <a:noFill/>
          </a:ln>
          <a:effectLst>
            <a:softEdge rad="112500"/>
          </a:effectLst>
        </p:spPr>
      </p:pic>
    </p:spTree>
    <p:extLst>
      <p:ext uri="{BB962C8B-B14F-4D97-AF65-F5344CB8AC3E}">
        <p14:creationId xmlns:p14="http://schemas.microsoft.com/office/powerpoint/2010/main" val="34433251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6032" y="560640"/>
            <a:ext cx="7918704" cy="400110"/>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States with the most listings for cars older than 10 years.</a:t>
            </a:r>
          </a:p>
        </p:txBody>
      </p:sp>
      <p:sp>
        <p:nvSpPr>
          <p:cNvPr id="8" name="TextBox 7"/>
          <p:cNvSpPr txBox="1"/>
          <p:nvPr/>
        </p:nvSpPr>
        <p:spPr>
          <a:xfrm>
            <a:off x="256032" y="1248470"/>
            <a:ext cx="10085832" cy="70788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342900" indent="-34290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States like the Karnataka, Maharashtra, Uttar-Pradesh, Tamil-Nadu </a:t>
            </a:r>
          </a:p>
          <a:p>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and </a:t>
            </a:r>
            <a:r>
              <a:rPr lang="en-US" sz="2000" dirty="0" err="1">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etc</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are tends to have the more listings for the older vehicles.</a:t>
            </a:r>
          </a:p>
        </p:txBody>
      </p:sp>
      <p:pic>
        <p:nvPicPr>
          <p:cNvPr id="10" name="Picture 9"/>
          <p:cNvPicPr>
            <a:picLocks noChangeAspect="1"/>
          </p:cNvPicPr>
          <p:nvPr/>
        </p:nvPicPr>
        <p:blipFill>
          <a:blip r:embed="rId2"/>
          <a:srcRect/>
          <a:stretch/>
        </p:blipFill>
        <p:spPr>
          <a:xfrm>
            <a:off x="108155" y="2244077"/>
            <a:ext cx="11995355" cy="4613923"/>
          </a:xfrm>
          <a:prstGeom prst="rect">
            <a:avLst/>
          </a:prstGeom>
          <a:ln>
            <a:noFill/>
          </a:ln>
          <a:effectLst>
            <a:softEdge rad="112500"/>
          </a:effectLst>
        </p:spPr>
      </p:pic>
      <p:pic>
        <p:nvPicPr>
          <p:cNvPr id="2" name="Picture 1"/>
          <p:cNvPicPr>
            <a:picLocks noChangeAspect="1"/>
          </p:cNvPicPr>
          <p:nvPr/>
        </p:nvPicPr>
        <p:blipFill>
          <a:blip r:embed="rId3"/>
          <a:srcRect/>
          <a:stretch/>
        </p:blipFill>
        <p:spPr>
          <a:xfrm>
            <a:off x="9061833" y="329807"/>
            <a:ext cx="2587493" cy="2079698"/>
          </a:xfrm>
          <a:prstGeom prst="rect">
            <a:avLst/>
          </a:prstGeom>
          <a:ln>
            <a:noFill/>
          </a:ln>
          <a:effectLst>
            <a:softEdge rad="112500"/>
          </a:effectLst>
        </p:spPr>
      </p:pic>
      <p:sp>
        <p:nvSpPr>
          <p:cNvPr id="7" name="Cloud 6"/>
          <p:cNvSpPr/>
          <p:nvPr/>
        </p:nvSpPr>
        <p:spPr>
          <a:xfrm>
            <a:off x="8274938" y="68197"/>
            <a:ext cx="1207008" cy="687830"/>
          </a:xfrm>
          <a:prstGeom prst="cloud">
            <a:avLst/>
          </a:prstGeom>
          <a:solidFill>
            <a:schemeClr val="tx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479552" y="145141"/>
            <a:ext cx="789431" cy="461665"/>
          </a:xfrm>
          <a:prstGeom prst="rect">
            <a:avLst/>
          </a:prstGeom>
          <a:noFill/>
        </p:spPr>
        <p:txBody>
          <a:bodyPr wrap="square" rtlCol="0">
            <a:spAutoFit/>
          </a:bodyPr>
          <a:lstStyle/>
          <a:p>
            <a:r>
              <a:rPr lang="en-US" sz="2400" b="1" i="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OLD</a:t>
            </a:r>
          </a:p>
        </p:txBody>
      </p:sp>
      <p:sp>
        <p:nvSpPr>
          <p:cNvPr id="12" name="Oval 11"/>
          <p:cNvSpPr/>
          <p:nvPr/>
        </p:nvSpPr>
        <p:spPr>
          <a:xfrm>
            <a:off x="9320471" y="662378"/>
            <a:ext cx="110491" cy="110841"/>
          </a:xfrm>
          <a:prstGeom prst="ellipse">
            <a:avLst/>
          </a:prstGeom>
          <a:solidFill>
            <a:schemeClr val="tx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9403339" y="784122"/>
            <a:ext cx="55246" cy="61555"/>
          </a:xfrm>
          <a:prstGeom prst="ellipse">
            <a:avLst/>
          </a:prstGeom>
          <a:solidFill>
            <a:schemeClr val="tx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21116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1000"/>
                                        <p:tgtEl>
                                          <p:spTgt spid="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1000"/>
                                        <p:tgtEl>
                                          <p:spTgt spid="1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8609" y="516233"/>
            <a:ext cx="7790135" cy="400110"/>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How does ownership type affect car price in top 10 cities.</a:t>
            </a:r>
          </a:p>
        </p:txBody>
      </p:sp>
      <p:sp>
        <p:nvSpPr>
          <p:cNvPr id="7" name="TextBox 6"/>
          <p:cNvSpPr txBox="1"/>
          <p:nvPr/>
        </p:nvSpPr>
        <p:spPr>
          <a:xfrm>
            <a:off x="448609" y="1083404"/>
            <a:ext cx="11585448" cy="132343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285750" indent="-28575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In the top 10 cities, cars with single owners are usually having higher price than those with second owners. </a:t>
            </a: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In Chennai, second-owner cars cost more than single-owner cars, likely because expensive or luxury used cars are in higher demand there.</a:t>
            </a:r>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2"/>
          <a:srcRect/>
          <a:stretch/>
        </p:blipFill>
        <p:spPr>
          <a:xfrm>
            <a:off x="68826" y="2779776"/>
            <a:ext cx="11965231" cy="4078224"/>
          </a:xfrm>
          <a:prstGeom prst="rect">
            <a:avLst/>
          </a:prstGeom>
          <a:ln>
            <a:noFill/>
          </a:ln>
          <a:effectLst>
            <a:softEdge rad="112500"/>
          </a:effectLst>
        </p:spPr>
      </p:pic>
    </p:spTree>
    <p:extLst>
      <p:ext uri="{BB962C8B-B14F-4D97-AF65-F5344CB8AC3E}">
        <p14:creationId xmlns:p14="http://schemas.microsoft.com/office/powerpoint/2010/main" val="2002912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93776" y="441382"/>
            <a:ext cx="2926080" cy="396883"/>
          </a:xfrm>
          <a:prstGeom prst="rect">
            <a:avLst/>
          </a:prstGeom>
          <a:solidFill>
            <a:schemeClr val="accent1">
              <a:lumMod val="75000"/>
            </a:schemeClr>
          </a:solidFill>
          <a:ln>
            <a:noFill/>
          </a:ln>
          <a:effectLst/>
          <a:scene3d>
            <a:camera prst="orthographicFront">
              <a:rot lat="0" lon="0" rev="0"/>
            </a:camera>
            <a:lightRig rig="chilly" dir="tl">
              <a:rot lat="0" lon="0" rev="18480000"/>
            </a:lightRig>
          </a:scene3d>
          <a:sp3d prstMaterial="clear">
            <a:bevelT h="63500"/>
          </a:sp3d>
        </p:spPr>
        <p:style>
          <a:lnRef idx="0">
            <a:schemeClr val="accent1"/>
          </a:lnRef>
          <a:fillRef idx="3">
            <a:schemeClr val="accent1"/>
          </a:fillRef>
          <a:effectRef idx="3">
            <a:schemeClr val="accent1"/>
          </a:effectRef>
          <a:fontRef idx="minor">
            <a:schemeClr val="lt1"/>
          </a:fontRef>
        </p:style>
        <p:txBody>
          <a:bodyPr rtlCol="0" anchor="ctr"/>
          <a:lstStyle/>
          <a:p>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Business Problems:</a:t>
            </a:r>
          </a:p>
        </p:txBody>
      </p:sp>
      <p:sp>
        <p:nvSpPr>
          <p:cNvPr id="12" name="TextBox 11"/>
          <p:cNvSpPr txBox="1"/>
          <p:nvPr/>
        </p:nvSpPr>
        <p:spPr>
          <a:xfrm>
            <a:off x="493776" y="3251556"/>
            <a:ext cx="3200400" cy="400110"/>
          </a:xfrm>
          <a:prstGeom prst="rect">
            <a:avLst/>
          </a:prstGeom>
          <a:solidFill>
            <a:schemeClr val="accent1">
              <a:lumMod val="75000"/>
            </a:schemeClr>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Objectives of the project:</a:t>
            </a:r>
          </a:p>
        </p:txBody>
      </p:sp>
      <p:sp>
        <p:nvSpPr>
          <p:cNvPr id="16" name="TextBox 15"/>
          <p:cNvSpPr txBox="1"/>
          <p:nvPr/>
        </p:nvSpPr>
        <p:spPr>
          <a:xfrm>
            <a:off x="493776" y="1041455"/>
            <a:ext cx="9930384" cy="193899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marL="342900" indent="-342900">
              <a:buFont typeface="Wingdings" panose="05000000000000000000" pitchFamily="2" charset="2"/>
              <a:buChar char="Ø"/>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used car market in India is highly fragmented, The people buying or selling used cars often don’t know the right prices of the cars. </a:t>
            </a:r>
          </a:p>
          <a:p>
            <a:pPr marL="342900" indent="-342900">
              <a:buFont typeface="Wingdings" panose="05000000000000000000" pitchFamily="2" charset="2"/>
              <a:buChar char="Ø"/>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prices can be changed depending on the car brands, age, fuel type, how many people owned it before, and where it’s being sold. </a:t>
            </a:r>
          </a:p>
          <a:p>
            <a:pPr marL="342900" indent="-342900">
              <a:buFont typeface="Wingdings" panose="05000000000000000000" pitchFamily="2" charset="2"/>
              <a:buChar char="Ø"/>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This makes it hard for buyers to get a fair deal and for sellers to price their cars correctly.</a:t>
            </a:r>
            <a:endParaRPr lang="en-US" sz="2000" dirty="0"/>
          </a:p>
        </p:txBody>
      </p:sp>
      <p:sp>
        <p:nvSpPr>
          <p:cNvPr id="17" name="TextBox 16"/>
          <p:cNvSpPr txBox="1"/>
          <p:nvPr/>
        </p:nvSpPr>
        <p:spPr>
          <a:xfrm>
            <a:off x="493776" y="3922776"/>
            <a:ext cx="9683496" cy="236988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285750" indent="-285750">
              <a:buFont typeface="Wingdings" panose="05000000000000000000" pitchFamily="2" charset="2"/>
              <a:buChar char="Ø"/>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Calibri" panose="020F0502020204030204" pitchFamily="34" charset="0"/>
              </a:rPr>
              <a:t>The primary objectives of this project is to analyze the used car market on </a:t>
            </a:r>
            <a:r>
              <a:rPr lang="en-US" sz="2800" b="1" dirty="0" err="1">
                <a:solidFill>
                  <a:srgbClr val="00B0F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Calibri" panose="020F0502020204030204" pitchFamily="34" charset="0"/>
              </a:rPr>
              <a:t>Carz</a:t>
            </a:r>
            <a:r>
              <a:rPr lang="en-US" sz="2800" b="1" dirty="0">
                <a:solidFill>
                  <a:srgbClr val="00B0F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Calibri" panose="020F0502020204030204" pitchFamily="34" charset="0"/>
              </a:rPr>
              <a:t> 4</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Calibri" panose="020F0502020204030204" pitchFamily="34" charset="0"/>
              </a:rPr>
              <a:t> Sale.com by exploring   the  data-driven insights that can help optimize pricing, forecast demand, and improve the overall customer experience.</a:t>
            </a:r>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285750" indent="-285750">
              <a:buFont typeface="Wingdings" panose="05000000000000000000" pitchFamily="2" charset="2"/>
              <a:buChar char="Ø"/>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goal of this analysis is to understand what affects the price of used cars—like brand, year, fuel type, and ownership. </a:t>
            </a:r>
          </a:p>
          <a:p>
            <a:pPr marL="285750" indent="-285750">
              <a:buFont typeface="Wingdings" panose="05000000000000000000" pitchFamily="2" charset="2"/>
              <a:buChar char="Ø"/>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We also want to compare prices across the cities, find popular car models, and see how fuel type and ownership history impact resale value.</a:t>
            </a:r>
          </a:p>
        </p:txBody>
      </p:sp>
      <p:pic>
        <p:nvPicPr>
          <p:cNvPr id="2" name="Picture 1"/>
          <p:cNvPicPr>
            <a:picLocks noChangeAspect="1"/>
          </p:cNvPicPr>
          <p:nvPr/>
        </p:nvPicPr>
        <p:blipFill>
          <a:blip r:embed="rId2"/>
          <a:srcRect/>
          <a:stretch/>
        </p:blipFill>
        <p:spPr>
          <a:xfrm>
            <a:off x="10021824" y="1209368"/>
            <a:ext cx="2091518" cy="2129775"/>
          </a:xfrm>
          <a:prstGeom prst="rect">
            <a:avLst/>
          </a:prstGeom>
          <a:ln>
            <a:noFill/>
          </a:ln>
          <a:effectLst>
            <a:softEdge rad="112500"/>
          </a:effectLst>
        </p:spPr>
      </p:pic>
      <p:pic>
        <p:nvPicPr>
          <p:cNvPr id="3" name="Picture 2"/>
          <p:cNvPicPr>
            <a:picLocks noChangeAspect="1"/>
          </p:cNvPicPr>
          <p:nvPr/>
        </p:nvPicPr>
        <p:blipFill>
          <a:blip r:embed="rId3"/>
          <a:stretch>
            <a:fillRect/>
          </a:stretch>
        </p:blipFill>
        <p:spPr>
          <a:xfrm>
            <a:off x="10021824" y="4434841"/>
            <a:ext cx="1993392" cy="2441448"/>
          </a:xfrm>
          <a:prstGeom prst="rect">
            <a:avLst/>
          </a:prstGeom>
          <a:ln>
            <a:noFill/>
          </a:ln>
          <a:effectLst>
            <a:softEdge rad="112500"/>
          </a:effectLst>
        </p:spPr>
      </p:pic>
    </p:spTree>
    <p:extLst>
      <p:ext uri="{BB962C8B-B14F-4D97-AF65-F5344CB8AC3E}">
        <p14:creationId xmlns:p14="http://schemas.microsoft.com/office/powerpoint/2010/main" val="33180909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0936" y="411480"/>
            <a:ext cx="2203704" cy="461665"/>
          </a:xfrm>
          <a:prstGeom prst="rect">
            <a:avLst/>
          </a:prstGeom>
          <a:solidFill>
            <a:schemeClr val="accent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b="1" dirty="0">
                <a:latin typeface="Cambria" panose="02040503050406030204" pitchFamily="18" charset="0"/>
                <a:ea typeface="Cambria" panose="02040503050406030204" pitchFamily="18" charset="0"/>
              </a:rPr>
              <a:t>Conclusion</a:t>
            </a:r>
          </a:p>
        </p:txBody>
      </p:sp>
      <p:sp>
        <p:nvSpPr>
          <p:cNvPr id="3" name="TextBox 2"/>
          <p:cNvSpPr txBox="1"/>
          <p:nvPr/>
        </p:nvSpPr>
        <p:spPr>
          <a:xfrm>
            <a:off x="630936" y="1252728"/>
            <a:ext cx="9738360" cy="501675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342900" indent="-34290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Carz4 dataset reveals that car prices are influenced by ownership type, city, brand, and age. First-owner vehicles consistently fetch higher prices, showing buyer preference for less-used cars.</a:t>
            </a:r>
          </a:p>
          <a:p>
            <a:pPr marL="342900" indent="-342900">
              <a:buFont typeface="Arial" panose="020B0604020202020204" pitchFamily="34" charset="0"/>
              <a:buChar char="•"/>
            </a:pPr>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Cities like Mumbai and </a:t>
            </a:r>
            <a:r>
              <a:rPr lang="en-US" sz="2000" dirty="0" err="1">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Banglore</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lead with premium pricing, while others like </a:t>
            </a:r>
            <a:r>
              <a:rPr lang="en-US" sz="2000" dirty="0" err="1">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Balotra</a:t>
            </a: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and Vadodara offer more budget-friendly options.</a:t>
            </a:r>
          </a:p>
          <a:p>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p>
          <a:p>
            <a:pPr marL="342900" indent="-34290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Popular brands such as Maruti Suzuki, Hyundai, and Tata dominate the listings, reflecting strong market trust.</a:t>
            </a:r>
          </a:p>
          <a:p>
            <a:pPr marL="342900" indent="-342900">
              <a:buFont typeface="Arial" panose="020B0604020202020204" pitchFamily="34" charset="0"/>
              <a:buChar char="•"/>
            </a:pPr>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Most cars fall within the range of 45K to 20L indicating a healthy mid-market segment. Newer models retain more value, while older ones are more common in states like Karnataka and Maharashtra.</a:t>
            </a:r>
          </a:p>
          <a:p>
            <a:pPr marL="342900" indent="-342900">
              <a:buFont typeface="Arial" panose="020B0604020202020204" pitchFamily="34" charset="0"/>
              <a:buChar char="•"/>
            </a:pPr>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342900" indent="-34290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Overall, the analysis helps understand pricing trends and consumer behavior in India’s used car market.</a:t>
            </a:r>
          </a:p>
        </p:txBody>
      </p:sp>
    </p:spTree>
    <p:extLst>
      <p:ext uri="{BB962C8B-B14F-4D97-AF65-F5344CB8AC3E}">
        <p14:creationId xmlns:p14="http://schemas.microsoft.com/office/powerpoint/2010/main" val="1342148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88"/>
            <a:ext cx="12192000" cy="6858000"/>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4837176" y="5687568"/>
            <a:ext cx="3511296" cy="778585"/>
          </a:xfrm>
          <a:prstGeom prst="rect">
            <a:avLst/>
          </a:prstGeom>
          <a:noFill/>
        </p:spPr>
        <p:txBody>
          <a:bodyPr wrap="square" rtlCol="0">
            <a:spAutoFit/>
          </a:bodyPr>
          <a:lstStyle/>
          <a:p>
            <a:r>
              <a:rPr lang="en-US" sz="4400"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Thank You…</a:t>
            </a:r>
          </a:p>
        </p:txBody>
      </p:sp>
    </p:spTree>
    <p:extLst>
      <p:ext uri="{BB962C8B-B14F-4D97-AF65-F5344CB8AC3E}">
        <p14:creationId xmlns:p14="http://schemas.microsoft.com/office/powerpoint/2010/main" val="4287669591"/>
      </p:ext>
    </p:extLst>
  </p:cSld>
  <p:clrMapOvr>
    <a:masterClrMapping/>
  </p:clrMapOvr>
  <mc:AlternateContent xmlns:mc="http://schemas.openxmlformats.org/markup-compatibility/2006" xmlns:p14="http://schemas.microsoft.com/office/powerpoint/2010/main">
    <mc:Choice Requires="p14">
      <p:transition spd="slow" p14:dur="4750">
        <p14:flash/>
        <p:sndAc>
          <p:stSnd>
            <p:snd r:embed="rId2" name="mixkit-car-start-ignition-1559.wav"/>
          </p:stSnd>
        </p:sndAc>
      </p:transition>
    </mc:Choice>
    <mc:Fallback xmlns="">
      <p:transition spd="slow">
        <p:fade/>
        <p:sndAc>
          <p:stSnd>
            <p:snd r:embed="rId4" name="mixkit-car-start-ignition-1559.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2" name="TextBox 1"/>
          <p:cNvSpPr txBox="1"/>
          <p:nvPr/>
        </p:nvSpPr>
        <p:spPr>
          <a:xfrm>
            <a:off x="530352" y="1024128"/>
            <a:ext cx="3246120" cy="523220"/>
          </a:xfrm>
          <a:prstGeom prst="rect">
            <a:avLst/>
          </a:prstGeom>
          <a:solidFill>
            <a:schemeClr val="accent1">
              <a:lumMod val="75000"/>
            </a:schemeClr>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Web </a:t>
            </a:r>
            <a:r>
              <a:rPr lang="en-US" sz="28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Scraping</a:t>
            </a:r>
            <a:r>
              <a:rPr lang="en-US" sz="2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t>
            </a:r>
          </a:p>
        </p:txBody>
      </p:sp>
      <p:sp>
        <p:nvSpPr>
          <p:cNvPr id="3" name="TextBox 2"/>
          <p:cNvSpPr txBox="1"/>
          <p:nvPr/>
        </p:nvSpPr>
        <p:spPr>
          <a:xfrm>
            <a:off x="530352" y="1847088"/>
            <a:ext cx="10853928" cy="409342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342900" indent="-342900">
              <a:buFont typeface="Wingdings" panose="05000000000000000000" pitchFamily="2" charset="2"/>
              <a:buChar char="Ø"/>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Web scraping is a way to automatically collect the data from websites. By the help of the Requests and the Beautiful Soup. </a:t>
            </a:r>
          </a:p>
          <a:p>
            <a:pPr marL="342900" indent="-342900">
              <a:buFont typeface="Wingdings" panose="05000000000000000000" pitchFamily="2" charset="2"/>
              <a:buChar char="Ø"/>
            </a:pPr>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Instead of copying the information by hand, you use code (often in Python) to grab the data like prices, product details, or reviews from the web pages. </a:t>
            </a:r>
          </a:p>
          <a:p>
            <a:pPr marL="342900" indent="-342900">
              <a:buFont typeface="Wingdings" panose="05000000000000000000" pitchFamily="2" charset="2"/>
              <a:buChar char="Ø"/>
            </a:pPr>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scraper sends a request to the website, reads the HTML content, and pulls out the parts you need—then saves it in a clean format like a spreadsheet or in the form of the Data Frame.  </a:t>
            </a:r>
          </a:p>
          <a:p>
            <a:pPr marL="342900" indent="-342900">
              <a:buFont typeface="Wingdings" panose="05000000000000000000" pitchFamily="2" charset="2"/>
              <a:buChar char="Ø"/>
            </a:pPr>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It’s useful for the market trends or research, price tracking, lead generation, and many more.</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9699" y="88706"/>
            <a:ext cx="5373278" cy="523220"/>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28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Interface of the website:</a:t>
            </a:r>
          </a:p>
        </p:txBody>
      </p:sp>
      <p:pic>
        <p:nvPicPr>
          <p:cNvPr id="3" name="Picture 2"/>
          <p:cNvPicPr>
            <a:picLocks noChangeAspect="1"/>
          </p:cNvPicPr>
          <p:nvPr/>
        </p:nvPicPr>
        <p:blipFill>
          <a:blip r:embed="rId2"/>
          <a:srcRect/>
          <a:stretch/>
        </p:blipFill>
        <p:spPr>
          <a:xfrm>
            <a:off x="98323" y="644920"/>
            <a:ext cx="11980606" cy="6131922"/>
          </a:xfrm>
          <a:prstGeom prst="rect">
            <a:avLst/>
          </a:prstGeom>
        </p:spPr>
      </p:pic>
    </p:spTree>
    <p:extLst>
      <p:ext uri="{BB962C8B-B14F-4D97-AF65-F5344CB8AC3E}">
        <p14:creationId xmlns:p14="http://schemas.microsoft.com/office/powerpoint/2010/main" val="1784055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72142" y="381975"/>
            <a:ext cx="7211505" cy="461665"/>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2400" b="1" dirty="0">
                <a:effectLst>
                  <a:outerShdw blurRad="38100" dist="38100" dir="2700000" algn="tl">
                    <a:srgbClr val="000000">
                      <a:alpha val="43137"/>
                    </a:srgbClr>
                  </a:outerShdw>
                </a:effectLst>
              </a:rPr>
              <a:t>Extracting the Data From the Containers:</a:t>
            </a:r>
          </a:p>
        </p:txBody>
      </p:sp>
      <p:pic>
        <p:nvPicPr>
          <p:cNvPr id="4" name="Picture 3"/>
          <p:cNvPicPr>
            <a:picLocks noChangeAspect="1"/>
          </p:cNvPicPr>
          <p:nvPr/>
        </p:nvPicPr>
        <p:blipFill>
          <a:blip r:embed="rId2"/>
          <a:srcRect/>
          <a:stretch/>
        </p:blipFill>
        <p:spPr>
          <a:xfrm>
            <a:off x="718051" y="1622323"/>
            <a:ext cx="11218310" cy="3785419"/>
          </a:xfrm>
          <a:prstGeom prst="rect">
            <a:avLst/>
          </a:prstGeom>
        </p:spPr>
      </p:pic>
      <p:sp>
        <p:nvSpPr>
          <p:cNvPr id="8" name="Rectangle 7"/>
          <p:cNvSpPr/>
          <p:nvPr/>
        </p:nvSpPr>
        <p:spPr>
          <a:xfrm>
            <a:off x="3900431" y="1861844"/>
            <a:ext cx="3572085" cy="420624"/>
          </a:xfrm>
          <a:prstGeom prst="rect">
            <a:avLst/>
          </a:prstGeom>
          <a:ln w="57150">
            <a:solidFill>
              <a:schemeClr val="bg1"/>
            </a:solid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08836" y="2611818"/>
            <a:ext cx="1253615" cy="443763"/>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rocess 11"/>
          <p:cNvSpPr/>
          <p:nvPr/>
        </p:nvSpPr>
        <p:spPr>
          <a:xfrm>
            <a:off x="9079374" y="1829840"/>
            <a:ext cx="621792" cy="384048"/>
          </a:xfrm>
          <a:prstGeom prst="flowChart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Process 12"/>
          <p:cNvSpPr/>
          <p:nvPr/>
        </p:nvSpPr>
        <p:spPr>
          <a:xfrm>
            <a:off x="3996270" y="2611818"/>
            <a:ext cx="1100684" cy="406195"/>
          </a:xfrm>
          <a:prstGeom prst="flowChartProcess">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900430" y="3407354"/>
            <a:ext cx="1885435" cy="432634"/>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490472" y="5661120"/>
            <a:ext cx="9381744" cy="83099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Extracted the details from the container like </a:t>
            </a:r>
            <a:r>
              <a:rPr lang="en-US" sz="2400" u="sng"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car name</a:t>
            </a:r>
            <a:r>
              <a:rPr lang="en-US" sz="24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r>
              <a:rPr lang="en-US" sz="2400" u="sng"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fuel type</a:t>
            </a:r>
            <a:r>
              <a:rPr lang="en-US" sz="24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p>
          <a:p>
            <a:r>
              <a:rPr lang="en-US" sz="2400" u="sng"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car year</a:t>
            </a:r>
            <a:r>
              <a:rPr lang="en-US" sz="24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r>
              <a:rPr lang="en-US" sz="2400" u="sng"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car price</a:t>
            </a:r>
            <a:r>
              <a:rPr lang="en-US" sz="24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a:t>
            </a:r>
            <a:r>
              <a:rPr lang="en-US" sz="2400" u="sng"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car location </a:t>
            </a:r>
            <a:r>
              <a:rPr lang="en-US" sz="24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like </a:t>
            </a:r>
            <a:r>
              <a:rPr lang="en-US" sz="2400" u="sng"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car state </a:t>
            </a:r>
            <a:r>
              <a:rPr lang="en-US" sz="24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and </a:t>
            </a:r>
            <a:r>
              <a:rPr lang="en-US" sz="2400" u="sng"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car city</a:t>
            </a:r>
            <a:r>
              <a:rPr lang="en-US" sz="24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t>
            </a:r>
          </a:p>
        </p:txBody>
      </p:sp>
      <p:sp>
        <p:nvSpPr>
          <p:cNvPr id="14" name="Rectangle 13"/>
          <p:cNvSpPr/>
          <p:nvPr/>
        </p:nvSpPr>
        <p:spPr>
          <a:xfrm>
            <a:off x="8175105" y="2649386"/>
            <a:ext cx="1447038" cy="38404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209608" y="2611818"/>
            <a:ext cx="1486574" cy="480339"/>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550485" y="1870703"/>
            <a:ext cx="954418" cy="38404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98689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randombar(horizontal)">
                                      <p:cBhvr>
                                        <p:cTn id="16" dur="500"/>
                                        <p:tgtEl>
                                          <p:spTgt spid="18"/>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randombar(horizontal)">
                                      <p:cBhvr>
                                        <p:cTn id="25" dur="500"/>
                                        <p:tgtEl>
                                          <p:spTgt spid="15"/>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randombar(horizontal)">
                                      <p:cBhvr>
                                        <p:cTn id="31" dur="500"/>
                                        <p:tgtEl>
                                          <p:spTgt spid="1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randombar(horizontal)">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6" grpId="0" animBg="1"/>
      <p:bldP spid="17" grpId="0"/>
      <p:bldP spid="14" grpId="0" animBg="1"/>
      <p:bldP spid="15"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a:stretch/>
        </p:blipFill>
        <p:spPr>
          <a:xfrm>
            <a:off x="356617" y="4352544"/>
            <a:ext cx="11478768" cy="2386584"/>
          </a:xfrm>
          <a:prstGeom prst="rect">
            <a:avLst/>
          </a:prstGeom>
        </p:spPr>
      </p:pic>
      <p:pic>
        <p:nvPicPr>
          <p:cNvPr id="4" name="Picture 3"/>
          <p:cNvPicPr>
            <a:picLocks noChangeAspect="1"/>
          </p:cNvPicPr>
          <p:nvPr/>
        </p:nvPicPr>
        <p:blipFill>
          <a:blip r:embed="rId3"/>
          <a:srcRect/>
          <a:stretch/>
        </p:blipFill>
        <p:spPr>
          <a:xfrm>
            <a:off x="5650992" y="1569857"/>
            <a:ext cx="6184392" cy="2663815"/>
          </a:xfrm>
          <a:prstGeom prst="rect">
            <a:avLst/>
          </a:prstGeom>
        </p:spPr>
      </p:pic>
      <p:sp>
        <p:nvSpPr>
          <p:cNvPr id="5" name="TextBox 4"/>
          <p:cNvSpPr txBox="1"/>
          <p:nvPr/>
        </p:nvSpPr>
        <p:spPr>
          <a:xfrm>
            <a:off x="356616" y="4352544"/>
            <a:ext cx="941832" cy="461665"/>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400" b="1" i="1" dirty="0">
                <a:solidFill>
                  <a:schemeClr val="bg1"/>
                </a:solidFill>
                <a:effectLst>
                  <a:glow rad="228600">
                    <a:schemeClr val="accent2">
                      <a:satMod val="175000"/>
                      <a:alpha val="40000"/>
                    </a:schemeClr>
                  </a:glow>
                  <a:outerShdw blurRad="38100" dist="38100" dir="2700000" algn="tl">
                    <a:srgbClr val="000000">
                      <a:alpha val="43137"/>
                    </a:srgbClr>
                  </a:outerShdw>
                </a:effectLst>
                <a:latin typeface="Cambria" panose="02040503050406030204" pitchFamily="18" charset="0"/>
                <a:ea typeface="Cambria" panose="02040503050406030204" pitchFamily="18" charset="0"/>
              </a:rPr>
              <a:t>NEW</a:t>
            </a:r>
          </a:p>
        </p:txBody>
      </p:sp>
      <p:sp>
        <p:nvSpPr>
          <p:cNvPr id="6" name="TextBox 5"/>
          <p:cNvSpPr txBox="1"/>
          <p:nvPr/>
        </p:nvSpPr>
        <p:spPr>
          <a:xfrm>
            <a:off x="5650992" y="1569857"/>
            <a:ext cx="804672" cy="461665"/>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400" b="1" i="1" dirty="0">
                <a:solidFill>
                  <a:schemeClr val="bg2"/>
                </a:solidFill>
                <a:effectLst>
                  <a:glow rad="228600">
                    <a:schemeClr val="accent2">
                      <a:satMod val="175000"/>
                      <a:alpha val="40000"/>
                    </a:schemeClr>
                  </a:glow>
                  <a:outerShdw blurRad="38100" dist="38100" dir="2700000" algn="tl">
                    <a:srgbClr val="000000">
                      <a:alpha val="43137"/>
                    </a:srgbClr>
                  </a:outerShdw>
                </a:effectLst>
                <a:latin typeface="Cambria" panose="02040503050406030204" pitchFamily="18" charset="0"/>
                <a:ea typeface="Cambria" panose="02040503050406030204" pitchFamily="18" charset="0"/>
              </a:rPr>
              <a:t>OLD</a:t>
            </a:r>
          </a:p>
        </p:txBody>
      </p:sp>
      <p:sp>
        <p:nvSpPr>
          <p:cNvPr id="8" name="TextBox 7"/>
          <p:cNvSpPr txBox="1"/>
          <p:nvPr/>
        </p:nvSpPr>
        <p:spPr>
          <a:xfrm>
            <a:off x="356616" y="1430786"/>
            <a:ext cx="5212080" cy="286232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cs typeface="Calibri" panose="020F0502020204030204" pitchFamily="34" charset="0"/>
              </a:rPr>
              <a:t>The original data frame was not cleaned, so I performed several data cleaning operations on it. </a:t>
            </a:r>
          </a:p>
          <a:p>
            <a:pPr marL="342900" indent="-342900">
              <a:buFont typeface="Arial" panose="020B0604020202020204" pitchFamily="34" charset="0"/>
              <a:buChar char="•"/>
            </a:pPr>
            <a:endParaRPr lang="en-US" sz="2000" dirty="0">
              <a:latin typeface="Cambria" panose="02040503050406030204" pitchFamily="18" charset="0"/>
              <a:ea typeface="Cambria" panose="02040503050406030204" pitchFamily="18" charset="0"/>
              <a:cs typeface="Calibri" panose="020F0502020204030204" pitchFamily="34" charset="0"/>
            </a:endParaRP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cs typeface="Calibri" panose="020F0502020204030204" pitchFamily="34" charset="0"/>
              </a:rPr>
              <a:t>This included removing unnecessary columns and characters, handling missing values, and converting columns to appropriate data types to ensure the consistency.</a:t>
            </a:r>
            <a:endParaRPr lang="en-US" sz="2000" dirty="0">
              <a:latin typeface="Cambria" panose="02040503050406030204" pitchFamily="18" charset="0"/>
              <a:ea typeface="Cambria" panose="02040503050406030204" pitchFamily="18" charset="0"/>
            </a:endParaRPr>
          </a:p>
        </p:txBody>
      </p:sp>
      <p:sp>
        <p:nvSpPr>
          <p:cNvPr id="9" name="TextBox 8"/>
          <p:cNvSpPr txBox="1"/>
          <p:nvPr/>
        </p:nvSpPr>
        <p:spPr>
          <a:xfrm>
            <a:off x="356616" y="648974"/>
            <a:ext cx="2651760" cy="461665"/>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Data Cleaning:</a:t>
            </a:r>
          </a:p>
        </p:txBody>
      </p:sp>
    </p:spTree>
    <p:extLst>
      <p:ext uri="{BB962C8B-B14F-4D97-AF65-F5344CB8AC3E}">
        <p14:creationId xmlns:p14="http://schemas.microsoft.com/office/powerpoint/2010/main" val="12337650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7512" y="1097280"/>
            <a:ext cx="3218688" cy="461665"/>
          </a:xfrm>
          <a:prstGeom prst="rect">
            <a:avLst/>
          </a:prstGeom>
          <a:solidFill>
            <a:schemeClr val="accent1"/>
          </a:solidFill>
          <a:ln>
            <a:solidFill>
              <a:schemeClr val="accent1"/>
            </a:solid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Data Visualization:</a:t>
            </a:r>
          </a:p>
        </p:txBody>
      </p:sp>
      <p:sp>
        <p:nvSpPr>
          <p:cNvPr id="3" name="TextBox 2"/>
          <p:cNvSpPr txBox="1"/>
          <p:nvPr/>
        </p:nvSpPr>
        <p:spPr>
          <a:xfrm>
            <a:off x="603504" y="1911096"/>
            <a:ext cx="11411712" cy="347787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342900" indent="-342900">
              <a:buFont typeface="Wingdings" panose="05000000000000000000" pitchFamily="2" charset="2"/>
              <a:buChar char="Ø"/>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Data Visualization is the art of turning the raw data into visual formats—like the charts and the graphs—to make the patterns, trends, and insights easier to understand and communicate that’s why we use the visualizations.</a:t>
            </a:r>
          </a:p>
          <a:p>
            <a:pPr marL="342900" indent="-342900">
              <a:buFont typeface="Wingdings" panose="05000000000000000000" pitchFamily="2" charset="2"/>
              <a:buChar char="Ø"/>
            </a:pPr>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342900" indent="-342900">
              <a:buFont typeface="Wingdings" panose="05000000000000000000" pitchFamily="2" charset="2"/>
              <a:buChar char="Ø"/>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There are 3 types of Data Visualization techniques that are :-</a:t>
            </a:r>
          </a:p>
          <a:p>
            <a:pPr marL="342900" indent="-342900">
              <a:buFont typeface="Wingdings" panose="05000000000000000000" pitchFamily="2" charset="2"/>
              <a:buChar char="Ø"/>
            </a:pPr>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457200" indent="-457200">
              <a:buFont typeface="+mj-lt"/>
              <a:buAutoNum type="arabicPeriod"/>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Univariate Analysis.</a:t>
            </a:r>
          </a:p>
          <a:p>
            <a:pPr marL="457200" indent="-457200">
              <a:buFont typeface="+mj-lt"/>
              <a:buAutoNum type="arabicPeriod"/>
            </a:pPr>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457200" indent="-457200">
              <a:buFont typeface="+mj-lt"/>
              <a:buAutoNum type="arabicPeriod"/>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Bivariate Analysis.</a:t>
            </a:r>
          </a:p>
          <a:p>
            <a:pPr marL="457200" indent="-457200">
              <a:buFont typeface="+mj-lt"/>
              <a:buAutoNum type="arabicPeriod"/>
            </a:pPr>
            <a:endPar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a:p>
            <a:pPr marL="457200" indent="-457200">
              <a:buFont typeface="+mj-lt"/>
              <a:buAutoNum type="arabicPeriod"/>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Multivariate Analysis.</a:t>
            </a:r>
          </a:p>
        </p:txBody>
      </p:sp>
    </p:spTree>
    <p:extLst>
      <p:ext uri="{BB962C8B-B14F-4D97-AF65-F5344CB8AC3E}">
        <p14:creationId xmlns:p14="http://schemas.microsoft.com/office/powerpoint/2010/main" val="4376626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2"/>
          <a:srcRect/>
          <a:stretch/>
        </p:blipFill>
        <p:spPr bwMode="auto">
          <a:xfrm>
            <a:off x="226142" y="4400992"/>
            <a:ext cx="2359741" cy="1704840"/>
          </a:xfrm>
          <a:prstGeom prst="rect">
            <a:avLst/>
          </a:prstGeom>
          <a:ln>
            <a:noFill/>
          </a:ln>
          <a:effectLst>
            <a:reflection blurRad="6350" stA="50000" endA="275" endPos="40000" dist="1016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609737" y="593239"/>
            <a:ext cx="7872592" cy="400110"/>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The price ranges of cars which are having the highest demand.</a:t>
            </a:r>
          </a:p>
        </p:txBody>
      </p:sp>
      <p:sp>
        <p:nvSpPr>
          <p:cNvPr id="9" name="TextBox 8"/>
          <p:cNvSpPr txBox="1"/>
          <p:nvPr/>
        </p:nvSpPr>
        <p:spPr>
          <a:xfrm>
            <a:off x="621988" y="1102123"/>
            <a:ext cx="10259371" cy="101566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Most cars are priced on the lower side, but a few very expensive ones push the average up. </a:t>
            </a: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The chart shows a lot of cheaper cars and just a few luxury ones. So, car prices are mostly affordable, with some high-end exceptions.</a:t>
            </a:r>
          </a:p>
        </p:txBody>
      </p:sp>
      <p:sp>
        <p:nvSpPr>
          <p:cNvPr id="10" name="TextBox 9"/>
          <p:cNvSpPr txBox="1"/>
          <p:nvPr/>
        </p:nvSpPr>
        <p:spPr>
          <a:xfrm>
            <a:off x="0" y="405"/>
            <a:ext cx="1426857" cy="707886"/>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Numerical Column</a:t>
            </a:r>
          </a:p>
        </p:txBody>
      </p:sp>
      <p:sp>
        <p:nvSpPr>
          <p:cNvPr id="11" name="TextBox 10"/>
          <p:cNvSpPr txBox="1"/>
          <p:nvPr/>
        </p:nvSpPr>
        <p:spPr>
          <a:xfrm>
            <a:off x="4462272" y="405"/>
            <a:ext cx="3026664" cy="461665"/>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pPr algn="ctr"/>
            <a:r>
              <a:rPr lang="en-US" sz="2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Univariate Analysis</a:t>
            </a:r>
          </a:p>
        </p:txBody>
      </p:sp>
      <p:pic>
        <p:nvPicPr>
          <p:cNvPr id="8" name="Picture 7"/>
          <p:cNvPicPr>
            <a:picLocks noChangeAspect="1"/>
          </p:cNvPicPr>
          <p:nvPr/>
        </p:nvPicPr>
        <p:blipFill>
          <a:blip r:embed="rId3"/>
          <a:srcRect/>
          <a:stretch/>
        </p:blipFill>
        <p:spPr>
          <a:xfrm>
            <a:off x="2762865" y="2117786"/>
            <a:ext cx="9320980" cy="4656640"/>
          </a:xfrm>
          <a:prstGeom prst="rect">
            <a:avLst/>
          </a:prstGeom>
          <a:ln>
            <a:noFill/>
          </a:ln>
          <a:effectLst>
            <a:softEdge rad="112500"/>
          </a:effectLst>
        </p:spPr>
      </p:pic>
      <p:pic>
        <p:nvPicPr>
          <p:cNvPr id="15" name="Picture 14">
            <a:extLst>
              <a:ext uri="{FF2B5EF4-FFF2-40B4-BE49-F238E27FC236}">
                <a16:creationId xmlns:a16="http://schemas.microsoft.com/office/drawing/2014/main" id="{6DF85DC8-B5B1-AF76-1135-DE1CED7265E1}"/>
              </a:ext>
            </a:extLst>
          </p:cNvPr>
          <p:cNvPicPr>
            <a:picLocks noChangeAspect="1"/>
          </p:cNvPicPr>
          <p:nvPr/>
        </p:nvPicPr>
        <p:blipFill>
          <a:blip r:embed="rId4"/>
          <a:srcRect l="962" t="7451" r="962" b="12700"/>
          <a:stretch>
            <a:fillRect/>
          </a:stretch>
        </p:blipFill>
        <p:spPr>
          <a:xfrm>
            <a:off x="343293" y="2520000"/>
            <a:ext cx="2242591" cy="1452232"/>
          </a:xfrm>
          <a:prstGeom prst="rect">
            <a:avLst/>
          </a:prstGeom>
        </p:spPr>
      </p:pic>
    </p:spTree>
    <p:extLst>
      <p:ext uri="{BB962C8B-B14F-4D97-AF65-F5344CB8AC3E}">
        <p14:creationId xmlns:p14="http://schemas.microsoft.com/office/powerpoint/2010/main" val="15338433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circle(in)">
                                      <p:cBhvr>
                                        <p:cTn id="7" dur="20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3378" y="254524"/>
            <a:ext cx="8695755" cy="459780"/>
          </a:xfrm>
          <a:prstGeom prst="rect">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wrap="square" rtlCol="0">
            <a:spAutoFit/>
          </a:bodyPr>
          <a:lstStyle/>
          <a:p>
            <a:r>
              <a:rPr lang="en-US" sz="2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In </a:t>
            </a:r>
            <a:r>
              <a:rPr lang="en-US" sz="20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which</a:t>
            </a:r>
            <a:r>
              <a:rPr lang="en-US" sz="2400" b="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 year the highest number of cars was manufactured.</a:t>
            </a:r>
          </a:p>
        </p:txBody>
      </p:sp>
      <p:sp>
        <p:nvSpPr>
          <p:cNvPr id="4" name="TextBox 3"/>
          <p:cNvSpPr txBox="1"/>
          <p:nvPr/>
        </p:nvSpPr>
        <p:spPr>
          <a:xfrm>
            <a:off x="526582" y="887347"/>
            <a:ext cx="9162853" cy="40011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342900" indent="-34290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It shows that the highest number of cars was manufactured in the year of 2023.</a:t>
            </a:r>
          </a:p>
        </p:txBody>
      </p:sp>
      <p:sp>
        <p:nvSpPr>
          <p:cNvPr id="5" name="TextBox 4"/>
          <p:cNvSpPr txBox="1"/>
          <p:nvPr/>
        </p:nvSpPr>
        <p:spPr>
          <a:xfrm>
            <a:off x="555899" y="1236674"/>
            <a:ext cx="9436231" cy="98488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285750" indent="-285750">
              <a:buFont typeface="Arial" panose="020B0604020202020204" pitchFamily="34" charset="0"/>
              <a:buChar char="•"/>
            </a:pPr>
            <a:r>
              <a:rPr lang="en-US" sz="2000"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And it also shows that the highest number of cars was manufactured from the year of 2010 to 2024.</a:t>
            </a:r>
          </a:p>
          <a:p>
            <a:pPr marL="285750" indent="-285750">
              <a:buFont typeface="Arial" panose="020B0604020202020204" pitchFamily="34" charset="0"/>
              <a:buChar char="•"/>
            </a:pPr>
            <a:endParaRPr lang="en-US" dirty="0"/>
          </a:p>
        </p:txBody>
      </p:sp>
      <p:pic>
        <p:nvPicPr>
          <p:cNvPr id="7" name="Picture 6"/>
          <p:cNvPicPr>
            <a:picLocks noChangeAspect="1"/>
          </p:cNvPicPr>
          <p:nvPr/>
        </p:nvPicPr>
        <p:blipFill>
          <a:blip r:embed="rId2"/>
          <a:srcRect/>
          <a:stretch/>
        </p:blipFill>
        <p:spPr>
          <a:xfrm>
            <a:off x="100585" y="2045110"/>
            <a:ext cx="12015216" cy="4739148"/>
          </a:xfrm>
          <a:prstGeom prst="rect">
            <a:avLst/>
          </a:prstGeom>
          <a:ln>
            <a:noFill/>
          </a:ln>
          <a:effectLst>
            <a:softEdge rad="112500"/>
          </a:effectLst>
        </p:spPr>
      </p:pic>
    </p:spTree>
    <p:extLst>
      <p:ext uri="{BB962C8B-B14F-4D97-AF65-F5344CB8AC3E}">
        <p14:creationId xmlns:p14="http://schemas.microsoft.com/office/powerpoint/2010/main" val="37078437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TM02836342[[fn=Ion]]</Template>
  <TotalTime>4701</TotalTime>
  <Words>1245</Words>
  <Application>Microsoft Office PowerPoint</Application>
  <PresentationFormat>Widescreen</PresentationFormat>
  <Paragraphs>105</Paragraphs>
  <Slides>21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Century Gothic</vt:lpstr>
      <vt:lpstr>Wingdings 3</vt:lpstr>
      <vt:lpstr>Cambria</vt:lpstr>
      <vt:lpstr>Calibri</vt:lpstr>
      <vt:lpstr>Arial</vt:lpstr>
      <vt:lpstr>Wingdings</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Rajeshwar Jadhav</cp:lastModifiedBy>
  <cp:revision>155</cp:revision>
  <dcterms:created xsi:type="dcterms:W3CDTF">2021-02-16T05:19:01Z</dcterms:created>
  <dcterms:modified xsi:type="dcterms:W3CDTF">2026-01-22T15:22:33Z</dcterms:modified>
</cp:coreProperties>
</file>